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42"/>
  </p:notesMasterIdLst>
  <p:sldIdLst>
    <p:sldId id="256" r:id="rId4"/>
    <p:sldId id="261" r:id="rId5"/>
    <p:sldId id="264" r:id="rId6"/>
    <p:sldId id="301" r:id="rId7"/>
    <p:sldId id="302" r:id="rId8"/>
    <p:sldId id="270" r:id="rId9"/>
    <p:sldId id="303" r:id="rId10"/>
    <p:sldId id="304" r:id="rId11"/>
    <p:sldId id="265" r:id="rId12"/>
    <p:sldId id="305" r:id="rId13"/>
    <p:sldId id="306" r:id="rId14"/>
    <p:sldId id="308" r:id="rId15"/>
    <p:sldId id="307" r:id="rId16"/>
    <p:sldId id="309" r:id="rId17"/>
    <p:sldId id="310" r:id="rId18"/>
    <p:sldId id="311" r:id="rId19"/>
    <p:sldId id="312" r:id="rId20"/>
    <p:sldId id="313" r:id="rId21"/>
    <p:sldId id="314" r:id="rId22"/>
    <p:sldId id="315" r:id="rId23"/>
    <p:sldId id="316" r:id="rId24"/>
    <p:sldId id="317"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262" r:id="rId4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FBB"/>
    <a:srgbClr val="9AD3E9"/>
    <a:srgbClr val="F8B2A3"/>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59" autoAdjust="0"/>
  </p:normalViewPr>
  <p:slideViewPr>
    <p:cSldViewPr>
      <p:cViewPr>
        <p:scale>
          <a:sx n="100" d="100"/>
          <a:sy n="100" d="100"/>
        </p:scale>
        <p:origin x="-516" y="36"/>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2019-11-12</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mber-cli.com/"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medium.com/yetanotherwdb/how-to-choose-the-best-front-end-framework-34255b54cef0"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 lines of code — fewer is better</a:t>
            </a:r>
            <a:endParaRPr lang="en-US" dirty="0" smtClean="0"/>
          </a:p>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31</a:t>
            </a:fld>
            <a:endParaRPr lang="ko-KR" altLang="en-US"/>
          </a:p>
        </p:txBody>
      </p:sp>
    </p:spTree>
    <p:extLst>
      <p:ext uri="{BB962C8B-B14F-4D97-AF65-F5344CB8AC3E}">
        <p14:creationId xmlns:p14="http://schemas.microsoft.com/office/powerpoint/2010/main" val="2147261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33</a:t>
            </a:fld>
            <a:endParaRPr lang="ko-KR" altLang="en-US"/>
          </a:p>
        </p:txBody>
      </p:sp>
    </p:spTree>
    <p:extLst>
      <p:ext uri="{BB962C8B-B14F-4D97-AF65-F5344CB8AC3E}">
        <p14:creationId xmlns:p14="http://schemas.microsoft.com/office/powerpoint/2010/main" val="2147261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Angular 2ReactEmberVueStars on GitHub26,92473,53018,15463,438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Contributors on GitHub4951044679122</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Tagged questions on </a:t>
            </a:r>
            <a:r>
              <a:rPr lang="en-US" sz="1200" b="0" i="0" kern="1200" dirty="0" err="1" smtClean="0">
                <a:solidFill>
                  <a:schemeClr val="tx1"/>
                </a:solidFill>
                <a:effectLst/>
                <a:latin typeface="+mn-lt"/>
                <a:ea typeface="+mn-ea"/>
                <a:cs typeface="+mn-cs"/>
              </a:rPr>
              <a:t>StackOverflow</a:t>
            </a:r>
            <a:r>
              <a:rPr lang="en-US" sz="1200" b="0" i="0" kern="1200" dirty="0" smtClean="0">
                <a:solidFill>
                  <a:schemeClr val="tx1"/>
                </a:solidFill>
                <a:effectLst/>
                <a:latin typeface="+mn-lt"/>
                <a:ea typeface="+mn-ea"/>
                <a:cs typeface="+mn-cs"/>
              </a:rPr>
              <a:t> 66,15254,15821,6518,598</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Ember is considered to be a very productive framework, at least for its core users. It comes with a </a:t>
            </a:r>
            <a:r>
              <a:rPr lang="en-US" sz="1200" b="0" i="0" u="none" strike="noStrike" kern="1200" dirty="0" smtClean="0">
                <a:solidFill>
                  <a:schemeClr val="tx1"/>
                </a:solidFill>
                <a:effectLst/>
                <a:latin typeface="+mn-lt"/>
                <a:ea typeface="+mn-ea"/>
                <a:cs typeface="+mn-cs"/>
                <a:hlinkClick r:id="rId3"/>
              </a:rPr>
              <a:t>CLI</a:t>
            </a:r>
            <a:r>
              <a:rPr lang="en-US" sz="1200" b="0" i="0" kern="1200" dirty="0" smtClean="0">
                <a:solidFill>
                  <a:schemeClr val="tx1"/>
                </a:solidFill>
                <a:effectLst/>
                <a:latin typeface="+mn-lt"/>
                <a:ea typeface="+mn-ea"/>
                <a:cs typeface="+mn-cs"/>
              </a:rPr>
              <a:t>, which really helps. You can generate routes, controllers, components, and models with their own test suites. Doing all of that manually is a tedious task. Generating a new project is also possible. It will create the basic folder structure, install necessary packages, build tools, testing environment, etc. If you’ve never used a CLI to such an extent, you’ll be very pleased.</a:t>
            </a:r>
            <a:br>
              <a:rPr lang="en-US" sz="1200" b="0" i="0" kern="1200" dirty="0" smtClean="0">
                <a:solidFill>
                  <a:schemeClr val="tx1"/>
                </a:solidFill>
                <a:effectLst/>
                <a:latin typeface="+mn-lt"/>
                <a:ea typeface="+mn-ea"/>
                <a:cs typeface="+mn-cs"/>
              </a:rPr>
            </a:br>
            <a:r>
              <a:rPr lang="en-US" dirty="0" smtClean="0">
                <a:hlinkClick r:id="rId4"/>
              </a:rPr>
              <a:t>https://medium.com/yetanotherwdb/how-to-choose-the-best-front-end-framework-34255b54cef0</a:t>
            </a:r>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5</a:t>
            </a:fld>
            <a:endParaRPr lang="ko-KR" altLang="en-US"/>
          </a:p>
        </p:txBody>
      </p:sp>
    </p:spTree>
    <p:extLst>
      <p:ext uri="{BB962C8B-B14F-4D97-AF65-F5344CB8AC3E}">
        <p14:creationId xmlns:p14="http://schemas.microsoft.com/office/powerpoint/2010/main" val="4159424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01. With React, you typically pull a number of other libraries off the shelf to build a real app. You’ll likely want libraries for routing, enforcing unidirectional flows, web API calls, testing, dependency management, and so on.</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9</a:t>
            </a:fld>
            <a:endParaRPr lang="ko-KR" altLang="en-US"/>
          </a:p>
        </p:txBody>
      </p:sp>
    </p:spTree>
    <p:extLst>
      <p:ext uri="{BB962C8B-B14F-4D97-AF65-F5344CB8AC3E}">
        <p14:creationId xmlns:p14="http://schemas.microsoft.com/office/powerpoint/2010/main" val="1010368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01. JSX is an HTML-like syntax that compiles down to JavaScript. Markup and code are composed in the same file.</a:t>
            </a:r>
          </a:p>
          <a:p>
            <a:pPr marL="0" marR="0" indent="0" algn="l" defTabSz="914400" rtl="0" eaLnBrk="1" fontAlgn="auto" latinLnBrk="1"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02. In contrast, when you mistype a variable reference in Angular 2, nothing happens at all. Angular 2 fails quietly at run time instead of compile-time. It fails slowly.</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10</a:t>
            </a:fld>
            <a:endParaRPr lang="ko-KR" altLang="en-US"/>
          </a:p>
        </p:txBody>
      </p:sp>
    </p:spTree>
    <p:extLst>
      <p:ext uri="{BB962C8B-B14F-4D97-AF65-F5344CB8AC3E}">
        <p14:creationId xmlns:p14="http://schemas.microsoft.com/office/powerpoint/2010/main" val="101036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Thus, it’s more logical to enhance JavaScript to support markup than to enhance HTML to support logic. HTML and JavaScript need to be glued together somehow, and </a:t>
            </a:r>
            <a:r>
              <a:rPr lang="en-US" sz="1200" kern="1200" dirty="0" err="1" smtClean="0">
                <a:solidFill>
                  <a:schemeClr val="tx1"/>
                </a:solidFill>
                <a:effectLst/>
                <a:latin typeface="+mn-lt"/>
                <a:ea typeface="+mn-ea"/>
                <a:cs typeface="+mn-cs"/>
              </a:rPr>
              <a:t>React’s</a:t>
            </a:r>
            <a:r>
              <a:rPr lang="en-US" sz="1200" kern="1200" dirty="0" smtClean="0">
                <a:solidFill>
                  <a:schemeClr val="tx1"/>
                </a:solidFill>
                <a:effectLst/>
                <a:latin typeface="+mn-lt"/>
                <a:ea typeface="+mn-ea"/>
                <a:cs typeface="+mn-cs"/>
              </a:rPr>
              <a:t> JavaScript-centric approach is fundamentally superior to Angular, Ember, and Knockout’s HTML-centric approach.</a:t>
            </a:r>
          </a:p>
          <a:p>
            <a:endParaRPr lang="en-US" dirty="0" smtClean="0"/>
          </a:p>
          <a:p>
            <a:r>
              <a:rPr lang="en-US" sz="1200" kern="1200" dirty="0" smtClean="0">
                <a:solidFill>
                  <a:schemeClr val="tx1"/>
                </a:solidFill>
                <a:effectLst/>
                <a:latin typeface="+mn-lt"/>
                <a:ea typeface="+mn-ea"/>
                <a:cs typeface="+mn-cs"/>
              </a:rPr>
              <a:t>The above snippet loops over an array of heroes. I have multiple concerns:</a:t>
            </a:r>
          </a:p>
          <a:p>
            <a:pPr lvl="0"/>
            <a:r>
              <a:rPr lang="en-US" sz="1200" kern="1200" dirty="0" smtClean="0">
                <a:solidFill>
                  <a:schemeClr val="tx1"/>
                </a:solidFill>
                <a:effectLst/>
                <a:latin typeface="+mn-lt"/>
                <a:ea typeface="+mn-ea"/>
                <a:cs typeface="+mn-cs"/>
              </a:rPr>
              <a:t>Declaring a “master template” via a </a:t>
            </a:r>
            <a:r>
              <a:rPr lang="en-US" sz="1200" kern="1200" dirty="0" err="1" smtClean="0">
                <a:solidFill>
                  <a:schemeClr val="tx1"/>
                </a:solidFill>
                <a:effectLst/>
                <a:latin typeface="+mn-lt"/>
                <a:ea typeface="+mn-ea"/>
                <a:cs typeface="+mn-cs"/>
              </a:rPr>
              <a:t>preceeding</a:t>
            </a:r>
            <a:r>
              <a:rPr lang="en-US" sz="1200" kern="1200" dirty="0" smtClean="0">
                <a:solidFill>
                  <a:schemeClr val="tx1"/>
                </a:solidFill>
                <a:effectLst/>
                <a:latin typeface="+mn-lt"/>
                <a:ea typeface="+mn-ea"/>
                <a:cs typeface="+mn-cs"/>
              </a:rPr>
              <a:t> asterisk is cryptic.</a:t>
            </a:r>
          </a:p>
          <a:p>
            <a:pPr lvl="0"/>
            <a:r>
              <a:rPr lang="en-US" sz="1200" kern="1200" dirty="0" smtClean="0">
                <a:solidFill>
                  <a:schemeClr val="tx1"/>
                </a:solidFill>
                <a:effectLst/>
                <a:latin typeface="+mn-lt"/>
                <a:ea typeface="+mn-ea"/>
                <a:cs typeface="+mn-cs"/>
              </a:rPr>
              <a:t>The pound sign in front of hero declares a local template variable. This key concept looks like needless noise (if preferred, you can use `</a:t>
            </a:r>
            <a:r>
              <a:rPr lang="en-US" sz="1200" kern="1200" dirty="0" err="1" smtClean="0">
                <a:solidFill>
                  <a:schemeClr val="tx1"/>
                </a:solidFill>
                <a:effectLst/>
                <a:latin typeface="+mn-lt"/>
                <a:ea typeface="+mn-ea"/>
                <a:cs typeface="+mn-cs"/>
              </a:rPr>
              <a:t>var</a:t>
            </a:r>
            <a:r>
              <a:rPr lang="en-US" sz="1200" kern="1200" dirty="0" smtClean="0">
                <a:solidFill>
                  <a:schemeClr val="tx1"/>
                </a:solidFill>
                <a:effectLst/>
                <a:latin typeface="+mn-lt"/>
                <a:ea typeface="+mn-ea"/>
                <a:cs typeface="+mn-cs"/>
              </a:rPr>
              <a:t>`).</a:t>
            </a:r>
          </a:p>
          <a:p>
            <a:pPr lvl="0"/>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ngFor</a:t>
            </a:r>
            <a:r>
              <a:rPr lang="en-US" sz="1200" kern="1200" dirty="0" smtClean="0">
                <a:solidFill>
                  <a:schemeClr val="tx1"/>
                </a:solidFill>
                <a:effectLst/>
                <a:latin typeface="+mn-lt"/>
                <a:ea typeface="+mn-ea"/>
                <a:cs typeface="+mn-cs"/>
              </a:rPr>
              <a:t> adds looping semantics to HTML via an Angular-specific attribute.</a:t>
            </a:r>
          </a:p>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12</a:t>
            </a:fld>
            <a:endParaRPr lang="ko-KR" altLang="en-US"/>
          </a:p>
        </p:txBody>
      </p:sp>
    </p:spTree>
    <p:extLst>
      <p:ext uri="{BB962C8B-B14F-4D97-AF65-F5344CB8AC3E}">
        <p14:creationId xmlns:p14="http://schemas.microsoft.com/office/powerpoint/2010/main" val="134059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15</a:t>
            </a:fld>
            <a:endParaRPr lang="ko-KR" altLang="en-US"/>
          </a:p>
        </p:txBody>
      </p:sp>
    </p:spTree>
    <p:extLst>
      <p:ext uri="{BB962C8B-B14F-4D97-AF65-F5344CB8AC3E}">
        <p14:creationId xmlns:p14="http://schemas.microsoft.com/office/powerpoint/2010/main" val="3330283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dirty="0" smtClean="0"/>
              <a:t>03. </a:t>
            </a:r>
            <a:r>
              <a:rPr lang="en-US" altLang="ko-KR" sz="1200" dirty="0" smtClean="0">
                <a:solidFill>
                  <a:schemeClr val="tx1">
                    <a:lumMod val="75000"/>
                    <a:lumOff val="25000"/>
                  </a:schemeClr>
                </a:solidFill>
                <a:latin typeface="Arial" pitchFamily="34" charset="0"/>
                <a:cs typeface="Arial" pitchFamily="34" charset="0"/>
              </a:rPr>
              <a:t>It provides a rapid switching period from other frameworks to Vue.js because of the similarity with Angular and React in terms of design and architecture.</a:t>
            </a:r>
          </a:p>
          <a:p>
            <a:endParaRPr lang="en-US"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en-US" dirty="0" smtClean="0"/>
              <a:t>04. </a:t>
            </a:r>
            <a:r>
              <a:rPr lang="en-US" altLang="ko-KR" sz="1200" dirty="0" smtClean="0">
                <a:solidFill>
                  <a:schemeClr val="tx1">
                    <a:lumMod val="75000"/>
                    <a:lumOff val="25000"/>
                  </a:schemeClr>
                </a:solidFill>
                <a:latin typeface="Arial" pitchFamily="34" charset="0"/>
                <a:cs typeface="Arial" pitchFamily="34" charset="0"/>
              </a:rPr>
              <a:t>Awesome integration. Vue.js can be used for both building single-page applications and more difficult web interfaces of apps. The main thing is that smaller interactive parts can be easily integrated into the existing infrastructure with no negative effect on the entire system.</a:t>
            </a:r>
          </a:p>
          <a:p>
            <a:endParaRPr lang="en-US" dirty="0" smtClean="0"/>
          </a:p>
          <a:p>
            <a:r>
              <a:rPr lang="en-US" dirty="0" smtClean="0"/>
              <a:t>05. </a:t>
            </a:r>
            <a:r>
              <a:rPr lang="en-US" altLang="ko-KR" sz="1200" dirty="0" smtClean="0">
                <a:solidFill>
                  <a:schemeClr val="tx1">
                    <a:lumMod val="75000"/>
                    <a:lumOff val="25000"/>
                  </a:schemeClr>
                </a:solidFill>
                <a:latin typeface="Arial" pitchFamily="34" charset="0"/>
                <a:cs typeface="Arial" pitchFamily="34" charset="0"/>
              </a:rPr>
              <a:t>Vue.js can weight around 20KB keeping its speed and flexibility that allows reaching much better performance in comparison to other frameworks.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27</a:t>
            </a:fld>
            <a:endParaRPr lang="ko-KR" altLang="en-US"/>
          </a:p>
        </p:txBody>
      </p:sp>
    </p:spTree>
    <p:extLst>
      <p:ext uri="{BB962C8B-B14F-4D97-AF65-F5344CB8AC3E}">
        <p14:creationId xmlns:p14="http://schemas.microsoft.com/office/powerpoint/2010/main" val="340631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Performance (points 0–100) — higher is better.</a:t>
            </a:r>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29</a:t>
            </a:fld>
            <a:endParaRPr lang="ko-KR" altLang="en-US"/>
          </a:p>
        </p:txBody>
      </p:sp>
    </p:spTree>
    <p:extLst>
      <p:ext uri="{BB962C8B-B14F-4D97-AF65-F5344CB8AC3E}">
        <p14:creationId xmlns:p14="http://schemas.microsoft.com/office/powerpoint/2010/main" val="373498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30</a:t>
            </a:fld>
            <a:endParaRPr lang="ko-KR" altLang="en-US"/>
          </a:p>
        </p:txBody>
      </p:sp>
    </p:spTree>
    <p:extLst>
      <p:ext uri="{BB962C8B-B14F-4D97-AF65-F5344CB8AC3E}">
        <p14:creationId xmlns:p14="http://schemas.microsoft.com/office/powerpoint/2010/main" val="4196459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395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783844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 id="2147483682"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81"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medium.com/@housecor/angular-2-versus-react-there-will-be-blood-66595faafd51"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vuejs.org/v2/guide/comparison.html?source=post_page-----ef807d9f4163----------------------"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medium.com/free-code-camp/a-realworld-comparison-of-front-end-frameworks-with-benchmarks-2019-update-4be0d3c78075"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medium.com/free-code-camp/want-to-learn-angular-heres-our-free-33-part-course-by-dan-wahlin-fc2ff27ab451"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mirokoczka/3-ways-to-communicate-between-angular-components-a1e3f3304ecb" TargetMode="External"/><Relationship Id="rId2" Type="http://schemas.openxmlformats.org/officeDocument/2006/relationships/hyperlink" Target="https://medium.com/@ryanchenkie_40935/angular-authentication-using-route-guards-bf7a4ca13ae3" TargetMode="External"/><Relationship Id="rId1" Type="http://schemas.openxmlformats.org/officeDocument/2006/relationships/slideLayout" Target="../slideLayouts/slideLayout17.xml"/><Relationship Id="rId6" Type="http://schemas.openxmlformats.org/officeDocument/2006/relationships/hyperlink" Target="https://medium.com/@hamedbaatour/build-a-real-world-beautiful-web-app-with-angular-6-a-to-z-ultimate-guide-2018-part-i-e121dd1d55e" TargetMode="External"/><Relationship Id="rId5" Type="http://schemas.openxmlformats.org/officeDocument/2006/relationships/hyperlink" Target="https://medium.com/free-code-camp/best-practices-for-a-clean-and-performant-angular-application-288e7b39eb6f" TargetMode="External"/><Relationship Id="rId4" Type="http://schemas.openxmlformats.org/officeDocument/2006/relationships/hyperlink" Target="https://blog.nrwl.io/managing-state-in-angular-applications-22b75ef5625f"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valentinog.com/blog/redux/" TargetMode="External"/><Relationship Id="rId2" Type="http://schemas.openxmlformats.org/officeDocument/2006/relationships/hyperlink" Target="https://reactjs.org/docs/create-a-new-react-app.html" TargetMode="Externa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hyperlink" Target="https://auth0.com/blog/developing-web-apps-with-asp-dot-net-core-2-dot-0-and-react-part-1/" TargetMode="External"/><Relationship Id="rId4" Type="http://schemas.openxmlformats.org/officeDocument/2006/relationships/hyperlink" Target="https://medium.com/tkssharma/understanding-redux-react-in-easiest-way-part-1-81f3209fc0e5"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js-dojo/getting-started-with-vuejs-for-web-and-native-285dc64f0f0d" TargetMode="External"/><Relationship Id="rId2" Type="http://schemas.openxmlformats.org/officeDocument/2006/relationships/hyperlink" Target="https://medium.com/js-dojo/on-the-way-to-vue-js-create-your-first-project-app-in-vue-js-framework-e60b197b26d5" TargetMode="Externa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hyperlink" Target="https://medium.com/codingthesmartway-com-blog/getting-started-with-vue-cli-3-1aecf529fc71" TargetMode="External"/><Relationship Id="rId4" Type="http://schemas.openxmlformats.org/officeDocument/2006/relationships/hyperlink" Target="https://medium.com/@sunilk/vue-js-for-beginners-using-vue-cli-6163e2db58b9"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React </a:t>
            </a:r>
            <a:r>
              <a:rPr lang="en-US" dirty="0" err="1"/>
              <a:t>vs</a:t>
            </a:r>
            <a:r>
              <a:rPr lang="en-US" dirty="0"/>
              <a:t> Angular </a:t>
            </a:r>
            <a:r>
              <a:rPr lang="en-US" dirty="0" err="1"/>
              <a:t>vs</a:t>
            </a:r>
            <a:r>
              <a:rPr lang="en-US" dirty="0"/>
              <a:t> Vue.js</a:t>
            </a:r>
            <a:endParaRPr lang="en-US" altLang="ko-KR" dirty="0"/>
          </a:p>
        </p:txBody>
      </p:sp>
      <p:sp>
        <p:nvSpPr>
          <p:cNvPr id="4" name="Text Placeholder 3"/>
          <p:cNvSpPr>
            <a:spLocks noGrp="1"/>
          </p:cNvSpPr>
          <p:nvPr>
            <p:ph type="body" sz="quarter" idx="11"/>
          </p:nvPr>
        </p:nvSpPr>
        <p:spPr/>
        <p:txBody>
          <a:bodyPr/>
          <a:lstStyle/>
          <a:p>
            <a:pPr fontAlgn="auto">
              <a:spcBef>
                <a:spcPts val="0"/>
              </a:spcBef>
              <a:spcAft>
                <a:spcPts val="0"/>
              </a:spcAft>
              <a:defRPr/>
            </a:pPr>
            <a:r>
              <a:rPr lang="en-US" dirty="0"/>
              <a:t>What to choose in 2019</a:t>
            </a:r>
            <a:r>
              <a:rPr lang="en-US" dirty="0" smtClean="0"/>
              <a:t>?</a:t>
            </a:r>
            <a:r>
              <a:rPr lang="en-US" altLang="ko-KR" b="1" dirty="0" smtClean="0"/>
              <a:t> </a:t>
            </a:r>
            <a:endParaRPr lang="en-US" altLang="ko-KR" b="1" dirty="0"/>
          </a:p>
        </p:txBody>
      </p:sp>
      <p:sp>
        <p:nvSpPr>
          <p:cNvPr id="5" name="TextBox 4"/>
          <p:cNvSpPr txBox="1"/>
          <p:nvPr/>
        </p:nvSpPr>
        <p:spPr>
          <a:xfrm>
            <a:off x="7524328" y="144964"/>
            <a:ext cx="1440160" cy="338554"/>
          </a:xfrm>
          <a:prstGeom prst="rect">
            <a:avLst/>
          </a:prstGeom>
          <a:noFill/>
        </p:spPr>
        <p:txBody>
          <a:bodyPr wrap="square" rtlCol="0">
            <a:spAutoFit/>
          </a:bodyPr>
          <a:lstStyle/>
          <a:p>
            <a:pPr algn="ctr"/>
            <a:r>
              <a:rPr lang="en-US" altLang="ko-KR" sz="1600" dirty="0" smtClean="0">
                <a:solidFill>
                  <a:schemeClr val="tx1">
                    <a:lumMod val="75000"/>
                    <a:lumOff val="25000"/>
                  </a:schemeClr>
                </a:solidFill>
                <a:cs typeface="Arial" pitchFamily="34" charset="0"/>
              </a:rPr>
              <a:t>Nhan Thai</a:t>
            </a:r>
            <a:endParaRPr lang="ko-KR" altLang="en-US" sz="1600" dirty="0">
              <a:solidFill>
                <a:schemeClr val="tx1">
                  <a:lumMod val="75000"/>
                  <a:lumOff val="25000"/>
                </a:schemeClr>
              </a:solidFill>
              <a:cs typeface="Arial" pitchFamily="34" charset="0"/>
            </a:endParaRPr>
          </a:p>
        </p:txBody>
      </p:sp>
      <p:grpSp>
        <p:nvGrpSpPr>
          <p:cNvPr id="6" name="Group 5"/>
          <p:cNvGrpSpPr/>
          <p:nvPr/>
        </p:nvGrpSpPr>
        <p:grpSpPr>
          <a:xfrm>
            <a:off x="3650519" y="2738626"/>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11510"/>
            <a:ext cx="9144000" cy="576064"/>
          </a:xfrm>
        </p:spPr>
        <p:txBody>
          <a:bodyPr/>
          <a:lstStyle/>
          <a:p>
            <a:r>
              <a:rPr lang="en-US" altLang="ko-KR" dirty="0" smtClean="0"/>
              <a:t>React </a:t>
            </a:r>
            <a:r>
              <a:rPr lang="en-US" altLang="ko-KR" dirty="0"/>
              <a:t>Advantages</a:t>
            </a:r>
            <a:endParaRPr lang="ko-KR" altLang="en-US" dirty="0">
              <a:solidFill>
                <a:schemeClr val="tx1">
                  <a:lumMod val="75000"/>
                  <a:lumOff val="25000"/>
                </a:schemeClr>
              </a:solidFill>
            </a:endParaRPr>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1835696" y="1572510"/>
            <a:ext cx="2664296" cy="901412"/>
            <a:chOff x="496119" y="2469560"/>
            <a:chExt cx="1752190" cy="901412"/>
          </a:xfrm>
          <a:noFill/>
        </p:grpSpPr>
        <p:sp>
          <p:nvSpPr>
            <p:cNvPr id="9" name="TextBox 8"/>
            <p:cNvSpPr txBox="1"/>
            <p:nvPr/>
          </p:nvSpPr>
          <p:spPr>
            <a:xfrm>
              <a:off x="496119" y="2724641"/>
              <a:ext cx="1752190" cy="646331"/>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Composing components in a single compile-time checked file is one of the big reasons JSX is so special.</a:t>
              </a:r>
            </a:p>
          </p:txBody>
        </p:sp>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smtClean="0">
                  <a:solidFill>
                    <a:schemeClr val="accent2"/>
                  </a:solidFill>
                  <a:cs typeface="Arial" pitchFamily="34" charset="0"/>
                </a:rPr>
                <a:t>JSX</a:t>
              </a:r>
              <a:endParaRPr lang="ko-KR" altLang="en-US" sz="1400" b="1" dirty="0">
                <a:solidFill>
                  <a:schemeClr val="accent2"/>
                </a:solidFill>
                <a:cs typeface="Arial" pitchFamily="34" charset="0"/>
              </a:endParaRPr>
            </a:p>
          </p:txBody>
        </p:sp>
      </p:gr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4868951" y="1521472"/>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5" name="Group 14"/>
          <p:cNvGrpSpPr/>
          <p:nvPr/>
        </p:nvGrpSpPr>
        <p:grpSpPr>
          <a:xfrm>
            <a:off x="5805054" y="1572477"/>
            <a:ext cx="2943409" cy="1086078"/>
            <a:chOff x="496118" y="2469560"/>
            <a:chExt cx="1935750" cy="1086078"/>
          </a:xfrm>
          <a:noFill/>
        </p:grpSpPr>
        <p:sp>
          <p:nvSpPr>
            <p:cNvPr id="16" name="TextBox 15"/>
            <p:cNvSpPr txBox="1"/>
            <p:nvPr/>
          </p:nvSpPr>
          <p:spPr>
            <a:xfrm>
              <a:off x="496119" y="2724641"/>
              <a:ext cx="1752190" cy="830997"/>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When you make a typo in </a:t>
              </a:r>
              <a:r>
                <a:rPr lang="en-US" altLang="ko-KR" sz="1200" dirty="0" err="1">
                  <a:solidFill>
                    <a:schemeClr val="tx1">
                      <a:lumMod val="75000"/>
                      <a:lumOff val="25000"/>
                    </a:schemeClr>
                  </a:solidFill>
                  <a:cs typeface="Arial" pitchFamily="34" charset="0"/>
                </a:rPr>
                <a:t>React’s</a:t>
              </a:r>
              <a:r>
                <a:rPr lang="en-US" altLang="ko-KR" sz="1200" dirty="0">
                  <a:solidFill>
                    <a:schemeClr val="tx1">
                      <a:lumMod val="75000"/>
                      <a:lumOff val="25000"/>
                    </a:schemeClr>
                  </a:solidFill>
                  <a:cs typeface="Arial" pitchFamily="34" charset="0"/>
                </a:rPr>
                <a:t> JSX, it won’t compile.</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It means you know immediately exactly which line has an error.</a:t>
              </a:r>
            </a:p>
          </p:txBody>
        </p:sp>
        <p:sp>
          <p:nvSpPr>
            <p:cNvPr id="17" name="TextBox 16"/>
            <p:cNvSpPr txBox="1"/>
            <p:nvPr/>
          </p:nvSpPr>
          <p:spPr>
            <a:xfrm>
              <a:off x="496118" y="2469560"/>
              <a:ext cx="1935750" cy="307777"/>
            </a:xfrm>
            <a:prstGeom prst="rect">
              <a:avLst/>
            </a:prstGeom>
            <a:noFill/>
          </p:spPr>
          <p:txBody>
            <a:bodyPr wrap="square" rtlCol="0">
              <a:spAutoFit/>
            </a:bodyPr>
            <a:lstStyle/>
            <a:p>
              <a:r>
                <a:rPr lang="en-US" altLang="ko-KR" sz="1400" b="1" dirty="0" smtClean="0">
                  <a:solidFill>
                    <a:schemeClr val="accent3"/>
                  </a:solidFill>
                  <a:cs typeface="Arial" pitchFamily="34" charset="0"/>
                </a:rPr>
                <a:t>React </a:t>
              </a:r>
              <a:r>
                <a:rPr lang="en-US" altLang="ko-KR" sz="1400" b="1" dirty="0">
                  <a:solidFill>
                    <a:schemeClr val="accent3"/>
                  </a:solidFill>
                  <a:cs typeface="Arial" pitchFamily="34" charset="0"/>
                </a:rPr>
                <a:t>Fails Fast and Explicitly</a:t>
              </a:r>
              <a:endParaRPr lang="ko-KR" altLang="en-US" sz="1400" b="1" dirty="0">
                <a:solidFill>
                  <a:schemeClr val="accent3"/>
                </a:solidFill>
                <a:cs typeface="Arial" pitchFamily="34" charset="0"/>
              </a:endParaRPr>
            </a:p>
          </p:txBody>
        </p:sp>
      </p:grpSp>
      <p:sp>
        <p:nvSpPr>
          <p:cNvPr id="18" name="TextBox 17"/>
          <p:cNvSpPr txBox="1"/>
          <p:nvPr/>
        </p:nvSpPr>
        <p:spPr>
          <a:xfrm>
            <a:off x="4946439" y="156422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899592" y="3213682"/>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2" name="Group 21"/>
          <p:cNvGrpSpPr/>
          <p:nvPr/>
        </p:nvGrpSpPr>
        <p:grpSpPr>
          <a:xfrm>
            <a:off x="1835696" y="3264687"/>
            <a:ext cx="2664296" cy="716746"/>
            <a:chOff x="496119" y="2469560"/>
            <a:chExt cx="1752190" cy="716746"/>
          </a:xfrm>
          <a:noFill/>
        </p:grpSpPr>
        <p:sp>
          <p:nvSpPr>
            <p:cNvPr id="23" name="TextBox 22"/>
            <p:cNvSpPr txBox="1"/>
            <p:nvPr/>
          </p:nvSpPr>
          <p:spPr>
            <a:xfrm>
              <a:off x="496119" y="2724641"/>
              <a:ext cx="1752190" cy="461665"/>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Angular 2 continues to put “JS” into HTML. React puts “HTML” into JS.</a:t>
              </a:r>
            </a:p>
          </p:txBody>
        </p:sp>
        <p:sp>
          <p:nvSpPr>
            <p:cNvPr id="24" name="TextBox 23"/>
            <p:cNvSpPr txBox="1"/>
            <p:nvPr/>
          </p:nvSpPr>
          <p:spPr>
            <a:xfrm>
              <a:off x="496119" y="2469560"/>
              <a:ext cx="1752190" cy="307777"/>
            </a:xfrm>
            <a:prstGeom prst="rect">
              <a:avLst/>
            </a:prstGeom>
            <a:noFill/>
          </p:spPr>
          <p:txBody>
            <a:bodyPr wrap="square" rtlCol="0">
              <a:spAutoFit/>
            </a:bodyPr>
            <a:lstStyle/>
            <a:p>
              <a:r>
                <a:rPr lang="en-US" altLang="ko-KR" sz="1400" b="1" dirty="0" smtClean="0">
                  <a:solidFill>
                    <a:schemeClr val="accent1"/>
                  </a:solidFill>
                  <a:cs typeface="Arial" pitchFamily="34" charset="0"/>
                </a:rPr>
                <a:t>React </a:t>
              </a:r>
              <a:r>
                <a:rPr lang="en-US" altLang="ko-KR" sz="1400" b="1" dirty="0">
                  <a:solidFill>
                    <a:schemeClr val="accent1"/>
                  </a:solidFill>
                  <a:cs typeface="Arial" pitchFamily="34" charset="0"/>
                </a:rPr>
                <a:t>is JavaScript-Centric</a:t>
              </a:r>
              <a:endParaRPr lang="ko-KR" altLang="en-US" sz="1400" b="1" dirty="0">
                <a:solidFill>
                  <a:schemeClr val="accent1"/>
                </a:solidFill>
                <a:cs typeface="Arial" pitchFamily="34" charset="0"/>
              </a:endParaRPr>
            </a:p>
          </p:txBody>
        </p:sp>
      </p:grpSp>
      <p:sp>
        <p:nvSpPr>
          <p:cNvPr id="25" name="TextBox 24"/>
          <p:cNvSpPr txBox="1"/>
          <p:nvPr/>
        </p:nvSpPr>
        <p:spPr>
          <a:xfrm>
            <a:off x="977080" y="325643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sp>
        <p:nvSpPr>
          <p:cNvPr id="32" name="TextBox 31"/>
          <p:cNvSpPr txBox="1"/>
          <p:nvPr/>
        </p:nvSpPr>
        <p:spPr>
          <a:xfrm>
            <a:off x="4572000" y="3181197"/>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
        <p:nvSpPr>
          <p:cNvPr id="33" name="Rectangle 32"/>
          <p:cNvSpPr/>
          <p:nvPr/>
        </p:nvSpPr>
        <p:spPr>
          <a:xfrm>
            <a:off x="4919910" y="3666083"/>
            <a:ext cx="3283539"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Chevron 33"/>
          <p:cNvSpPr/>
          <p:nvPr/>
        </p:nvSpPr>
        <p:spPr>
          <a:xfrm>
            <a:off x="7012687" y="2643759"/>
            <a:ext cx="1584176" cy="2404688"/>
          </a:xfrm>
          <a:prstGeom prst="chevron">
            <a:avLst>
              <a:gd name="adj" fmla="val 691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5" name="Rectangle 4"/>
          <p:cNvSpPr/>
          <p:nvPr/>
        </p:nvSpPr>
        <p:spPr>
          <a:xfrm>
            <a:off x="4919909" y="4076911"/>
            <a:ext cx="2880321" cy="360040"/>
          </a:xfrm>
          <a:custGeom>
            <a:avLst/>
            <a:gdLst>
              <a:gd name="connsiteX0" fmla="*/ 0 w 2880321"/>
              <a:gd name="connsiteY0" fmla="*/ 0 h 360040"/>
              <a:gd name="connsiteX1" fmla="*/ 2880321 w 2880321"/>
              <a:gd name="connsiteY1" fmla="*/ 0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86122 w 2880321"/>
              <a:gd name="connsiteY2" fmla="*/ 312332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38415 w 2880321"/>
              <a:gd name="connsiteY2" fmla="*/ 296430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45449 w 2880321"/>
              <a:gd name="connsiteY2" fmla="*/ 338633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31381 w 2880321"/>
              <a:gd name="connsiteY2" fmla="*/ 359735 h 360040"/>
              <a:gd name="connsiteX3" fmla="*/ 0 w 2880321"/>
              <a:gd name="connsiteY3" fmla="*/ 360040 h 360040"/>
              <a:gd name="connsiteX4" fmla="*/ 0 w 2880321"/>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1" h="360040">
                <a:moveTo>
                  <a:pt x="0" y="0"/>
                </a:moveTo>
                <a:lnTo>
                  <a:pt x="2880321" y="0"/>
                </a:lnTo>
                <a:lnTo>
                  <a:pt x="2531381" y="359735"/>
                </a:lnTo>
                <a:lnTo>
                  <a:pt x="0" y="3600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6" name="Rectangle 5"/>
          <p:cNvSpPr/>
          <p:nvPr/>
        </p:nvSpPr>
        <p:spPr>
          <a:xfrm>
            <a:off x="4924454" y="3255254"/>
            <a:ext cx="2880321" cy="360040"/>
          </a:xfrm>
          <a:custGeom>
            <a:avLst/>
            <a:gdLst>
              <a:gd name="connsiteX0" fmla="*/ 0 w 2880321"/>
              <a:gd name="connsiteY0" fmla="*/ 0 h 360040"/>
              <a:gd name="connsiteX1" fmla="*/ 2880321 w 2880321"/>
              <a:gd name="connsiteY1" fmla="*/ 0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14561 w 2880321"/>
              <a:gd name="connsiteY1" fmla="*/ 7951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1595 w 2880321"/>
              <a:gd name="connsiteY1" fmla="*/ 917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1595 w 2880321"/>
              <a:gd name="connsiteY1" fmla="*/ 917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8629 w 2880321"/>
              <a:gd name="connsiteY1" fmla="*/ 14985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35662 w 2880321"/>
              <a:gd name="connsiteY1" fmla="*/ 7951 h 360040"/>
              <a:gd name="connsiteX2" fmla="*/ 2880321 w 2880321"/>
              <a:gd name="connsiteY2" fmla="*/ 360040 h 360040"/>
              <a:gd name="connsiteX3" fmla="*/ 0 w 2880321"/>
              <a:gd name="connsiteY3" fmla="*/ 360040 h 360040"/>
              <a:gd name="connsiteX4" fmla="*/ 0 w 2880321"/>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1" h="360040">
                <a:moveTo>
                  <a:pt x="0" y="0"/>
                </a:moveTo>
                <a:lnTo>
                  <a:pt x="2535662" y="7951"/>
                </a:lnTo>
                <a:lnTo>
                  <a:pt x="2880321" y="360040"/>
                </a:lnTo>
                <a:lnTo>
                  <a:pt x="0" y="36004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Parallelogram 36"/>
          <p:cNvSpPr/>
          <p:nvPr/>
        </p:nvSpPr>
        <p:spPr>
          <a:xfrm>
            <a:off x="6369159" y="4076911"/>
            <a:ext cx="1435616" cy="971536"/>
          </a:xfrm>
          <a:prstGeom prst="parallelogram">
            <a:avLst>
              <a:gd name="adj" fmla="val 962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Parallelogram 37"/>
          <p:cNvSpPr/>
          <p:nvPr/>
        </p:nvSpPr>
        <p:spPr>
          <a:xfrm flipH="1">
            <a:off x="6369159" y="2643758"/>
            <a:ext cx="1435616" cy="971536"/>
          </a:xfrm>
          <a:prstGeom prst="parallelogram">
            <a:avLst>
              <a:gd name="adj" fmla="val 962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61227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iro.medium.com/max/3840/1*ivDnyMP63YJBBGKCNyRUzQ.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96" y="404473"/>
            <a:ext cx="8424936" cy="4739027"/>
          </a:xfrm>
          <a:prstGeom prst="rect">
            <a:avLst/>
          </a:prstGeom>
          <a:noFill/>
          <a:ln>
            <a:noFill/>
          </a:ln>
        </p:spPr>
      </p:pic>
    </p:spTree>
    <p:extLst>
      <p:ext uri="{BB962C8B-B14F-4D97-AF65-F5344CB8AC3E}">
        <p14:creationId xmlns:p14="http://schemas.microsoft.com/office/powerpoint/2010/main" val="2743024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tx1">
                    <a:lumMod val="75000"/>
                    <a:lumOff val="25000"/>
                  </a:schemeClr>
                </a:solidFill>
              </a:rPr>
              <a:t>Syntax</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dirty="0" smtClean="0"/>
              <a:t>Angular 2 - React</a:t>
            </a:r>
            <a:endParaRPr lang="en-US" altLang="ko-KR" dirty="0"/>
          </a:p>
        </p:txBody>
      </p:sp>
      <p:sp>
        <p:nvSpPr>
          <p:cNvPr id="4" name="Rectangle 3"/>
          <p:cNvSpPr/>
          <p:nvPr/>
        </p:nvSpPr>
        <p:spPr>
          <a:xfrm>
            <a:off x="1610094" y="1635647"/>
            <a:ext cx="2592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a:off x="4944854" y="1635647"/>
            <a:ext cx="2592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0" name="Picture 9"/>
          <p:cNvPicPr/>
          <p:nvPr/>
        </p:nvPicPr>
        <p:blipFill>
          <a:blip r:embed="rId3"/>
          <a:stretch>
            <a:fillRect/>
          </a:stretch>
        </p:blipFill>
        <p:spPr>
          <a:xfrm>
            <a:off x="1475657" y="1851670"/>
            <a:ext cx="4464496" cy="424815"/>
          </a:xfrm>
          <a:prstGeom prst="rect">
            <a:avLst/>
          </a:prstGeom>
        </p:spPr>
      </p:pic>
      <p:pic>
        <p:nvPicPr>
          <p:cNvPr id="11" name="Picture 10"/>
          <p:cNvPicPr/>
          <p:nvPr/>
        </p:nvPicPr>
        <p:blipFill>
          <a:blip r:embed="rId4"/>
          <a:stretch>
            <a:fillRect/>
          </a:stretch>
        </p:blipFill>
        <p:spPr>
          <a:xfrm>
            <a:off x="4863100" y="1851670"/>
            <a:ext cx="5325524" cy="424815"/>
          </a:xfrm>
          <a:prstGeom prst="rect">
            <a:avLst/>
          </a:prstGeom>
        </p:spPr>
      </p:pic>
      <p:pic>
        <p:nvPicPr>
          <p:cNvPr id="12" name="Picture 11"/>
          <p:cNvPicPr/>
          <p:nvPr/>
        </p:nvPicPr>
        <p:blipFill>
          <a:blip r:embed="rId5"/>
          <a:stretch>
            <a:fillRect/>
          </a:stretch>
        </p:blipFill>
        <p:spPr>
          <a:xfrm>
            <a:off x="1475657" y="2306057"/>
            <a:ext cx="4991100" cy="913765"/>
          </a:xfrm>
          <a:prstGeom prst="rect">
            <a:avLst/>
          </a:prstGeom>
        </p:spPr>
      </p:pic>
      <p:pic>
        <p:nvPicPr>
          <p:cNvPr id="13" name="Picture 12"/>
          <p:cNvPicPr/>
          <p:nvPr/>
        </p:nvPicPr>
        <p:blipFill>
          <a:blip r:embed="rId6"/>
          <a:stretch>
            <a:fillRect/>
          </a:stretch>
        </p:blipFill>
        <p:spPr>
          <a:xfrm>
            <a:off x="4944854" y="2306058"/>
            <a:ext cx="4600575" cy="913764"/>
          </a:xfrm>
          <a:prstGeom prst="rect">
            <a:avLst/>
          </a:prstGeom>
        </p:spPr>
      </p:pic>
      <p:sp>
        <p:nvSpPr>
          <p:cNvPr id="14" name="Rectangle 13"/>
          <p:cNvSpPr/>
          <p:nvPr/>
        </p:nvSpPr>
        <p:spPr>
          <a:xfrm>
            <a:off x="1475658" y="3507854"/>
            <a:ext cx="2495550" cy="415498"/>
          </a:xfrm>
          <a:prstGeom prst="rect">
            <a:avLst/>
          </a:prstGeom>
        </p:spPr>
        <p:txBody>
          <a:bodyPr wrap="square">
            <a:spAutoFit/>
          </a:bodyPr>
          <a:lstStyle/>
          <a:p>
            <a:r>
              <a:rPr lang="en-US" sz="1050" b="1" dirty="0">
                <a:effectLst>
                  <a:outerShdw blurRad="38100" dist="38100" dir="2700000" algn="tl">
                    <a:srgbClr val="000000">
                      <a:alpha val="43137"/>
                    </a:srgbClr>
                  </a:outerShdw>
                </a:effectLst>
              </a:rPr>
              <a:t>To read Angular: Learn a long list of Angular-specific syntax.</a:t>
            </a:r>
          </a:p>
        </p:txBody>
      </p:sp>
      <p:sp>
        <p:nvSpPr>
          <p:cNvPr id="15" name="Rectangle 14"/>
          <p:cNvSpPr/>
          <p:nvPr/>
        </p:nvSpPr>
        <p:spPr>
          <a:xfrm>
            <a:off x="4994204" y="3518357"/>
            <a:ext cx="2377574" cy="261610"/>
          </a:xfrm>
          <a:prstGeom prst="rect">
            <a:avLst/>
          </a:prstGeom>
        </p:spPr>
        <p:txBody>
          <a:bodyPr wrap="none">
            <a:spAutoFit/>
          </a:bodyPr>
          <a:lstStyle/>
          <a:p>
            <a:r>
              <a:rPr lang="en-US" sz="1100" b="1" dirty="0">
                <a:effectLst>
                  <a:outerShdw blurRad="38100" dist="38100" dir="2700000" algn="tl">
                    <a:srgbClr val="000000">
                      <a:alpha val="43137"/>
                    </a:srgbClr>
                  </a:outerShdw>
                </a:effectLst>
              </a:rPr>
              <a:t>To read React: Learn JavaScript</a:t>
            </a:r>
            <a:r>
              <a:rPr lang="en-US" sz="1100" dirty="0"/>
              <a:t>.</a:t>
            </a:r>
          </a:p>
        </p:txBody>
      </p:sp>
      <p:sp>
        <p:nvSpPr>
          <p:cNvPr id="16" name="Rectangle 15"/>
          <p:cNvSpPr/>
          <p:nvPr/>
        </p:nvSpPr>
        <p:spPr>
          <a:xfrm>
            <a:off x="1481663" y="3232743"/>
            <a:ext cx="1656223" cy="261610"/>
          </a:xfrm>
          <a:prstGeom prst="rect">
            <a:avLst/>
          </a:prstGeom>
        </p:spPr>
        <p:txBody>
          <a:bodyPr wrap="none">
            <a:spAutoFit/>
          </a:bodyPr>
          <a:lstStyle/>
          <a:p>
            <a:r>
              <a:rPr lang="en-US" sz="1100" dirty="0"/>
              <a:t>(click)=”</a:t>
            </a:r>
            <a:r>
              <a:rPr lang="en-US" sz="1100" dirty="0" err="1"/>
              <a:t>onSelect</a:t>
            </a:r>
            <a:r>
              <a:rPr lang="en-US" sz="1100" dirty="0"/>
              <a:t>(hero)"</a:t>
            </a:r>
          </a:p>
        </p:txBody>
      </p:sp>
      <p:sp>
        <p:nvSpPr>
          <p:cNvPr id="17" name="Rectangle 16"/>
          <p:cNvSpPr/>
          <p:nvPr/>
        </p:nvSpPr>
        <p:spPr>
          <a:xfrm>
            <a:off x="4944854" y="3179844"/>
            <a:ext cx="2507418" cy="253916"/>
          </a:xfrm>
          <a:prstGeom prst="rect">
            <a:avLst/>
          </a:prstGeom>
        </p:spPr>
        <p:txBody>
          <a:bodyPr wrap="none">
            <a:spAutoFit/>
          </a:bodyPr>
          <a:lstStyle/>
          <a:p>
            <a:r>
              <a:rPr lang="en-US" sz="1050" dirty="0" err="1"/>
              <a:t>onClick</a:t>
            </a:r>
            <a:r>
              <a:rPr lang="en-US" sz="1050" dirty="0"/>
              <a:t>={</a:t>
            </a:r>
            <a:r>
              <a:rPr lang="en-US" sz="1050" dirty="0" err="1"/>
              <a:t>this.onSelect.bind</a:t>
            </a:r>
            <a:r>
              <a:rPr lang="en-US" sz="1050" dirty="0"/>
              <a:t>(this, hero)}</a:t>
            </a:r>
          </a:p>
        </p:txBody>
      </p:sp>
      <p:sp>
        <p:nvSpPr>
          <p:cNvPr id="18" name="Rectangle 17"/>
          <p:cNvSpPr/>
          <p:nvPr/>
        </p:nvSpPr>
        <p:spPr>
          <a:xfrm>
            <a:off x="1530624" y="3923352"/>
            <a:ext cx="6006230" cy="461665"/>
          </a:xfrm>
          <a:prstGeom prst="rect">
            <a:avLst/>
          </a:prstGeom>
        </p:spPr>
        <p:txBody>
          <a:bodyPr wrap="square">
            <a:spAutoFit/>
          </a:bodyPr>
          <a:lstStyle/>
          <a:p>
            <a:r>
              <a:rPr lang="en-US" sz="1200" b="1" dirty="0"/>
              <a:t>Why fill your head with a framework’s unique syntax if you don’t have to? Why not simply embrace the power of JS?</a:t>
            </a:r>
            <a:endParaRPr lang="en-US" sz="1200" dirty="0"/>
          </a:p>
        </p:txBody>
      </p:sp>
    </p:spTree>
    <p:extLst>
      <p:ext uri="{BB962C8B-B14F-4D97-AF65-F5344CB8AC3E}">
        <p14:creationId xmlns:p14="http://schemas.microsoft.com/office/powerpoint/2010/main" val="1032412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For more </a:t>
            </a:r>
            <a:r>
              <a:rPr lang="en-US" dirty="0" smtClean="0"/>
              <a:t>information</a:t>
            </a:r>
            <a:endParaRPr lang="en-US" dirty="0"/>
          </a:p>
        </p:txBody>
      </p:sp>
      <p:sp>
        <p:nvSpPr>
          <p:cNvPr id="3" name="Text Placeholder 2"/>
          <p:cNvSpPr>
            <a:spLocks noGrp="1"/>
          </p:cNvSpPr>
          <p:nvPr>
            <p:ph type="body" sz="quarter" idx="11"/>
          </p:nvPr>
        </p:nvSpPr>
        <p:spPr/>
        <p:txBody>
          <a:bodyPr/>
          <a:lstStyle/>
          <a:p>
            <a:r>
              <a:rPr lang="en-US" dirty="0"/>
              <a:t>Luxurious Development Experience</a:t>
            </a:r>
          </a:p>
        </p:txBody>
      </p:sp>
      <p:sp>
        <p:nvSpPr>
          <p:cNvPr id="4" name="Rectangle 3"/>
          <p:cNvSpPr/>
          <p:nvPr/>
        </p:nvSpPr>
        <p:spPr>
          <a:xfrm>
            <a:off x="467545" y="1059582"/>
            <a:ext cx="8352927" cy="2339102"/>
          </a:xfrm>
          <a:prstGeom prst="rect">
            <a:avLst/>
          </a:prstGeom>
        </p:spPr>
        <p:txBody>
          <a:bodyPr wrap="square">
            <a:spAutoFit/>
          </a:bodyPr>
          <a:lstStyle/>
          <a:p>
            <a:pPr marL="285750" indent="-285750">
              <a:buFont typeface="Arial" pitchFamily="34" charset="0"/>
              <a:buChar char="•"/>
            </a:pPr>
            <a:r>
              <a:rPr lang="en-US" sz="1600" dirty="0"/>
              <a:t>JSX’s code completion support, compile-time checks, and rich error messaging already create an excellent development experience that saves both typing and time</a:t>
            </a:r>
            <a:r>
              <a:rPr lang="en-US" sz="1600" dirty="0" smtClean="0"/>
              <a:t>.</a:t>
            </a:r>
          </a:p>
          <a:p>
            <a:pPr marL="285750" indent="-285750">
              <a:buFont typeface="Arial" pitchFamily="34" charset="0"/>
              <a:buChar char="•"/>
            </a:pPr>
            <a:r>
              <a:rPr lang="en-US" sz="1600" dirty="0"/>
              <a:t>Size Concerns</a:t>
            </a:r>
          </a:p>
          <a:p>
            <a:pPr lvl="1"/>
            <a:r>
              <a:rPr lang="en-US" sz="1200" dirty="0"/>
              <a:t>Angular 2: 566k (766k with </a:t>
            </a:r>
            <a:r>
              <a:rPr lang="en-US" sz="1200" dirty="0" err="1"/>
              <a:t>RxJS</a:t>
            </a:r>
            <a:r>
              <a:rPr lang="en-US" sz="1200" dirty="0"/>
              <a:t>)</a:t>
            </a:r>
          </a:p>
          <a:p>
            <a:pPr lvl="1"/>
            <a:r>
              <a:rPr lang="en-US" sz="1200" dirty="0"/>
              <a:t>Ember: 435k</a:t>
            </a:r>
          </a:p>
          <a:p>
            <a:pPr lvl="1"/>
            <a:r>
              <a:rPr lang="en-US" sz="1200" dirty="0"/>
              <a:t>Angular 1: 143k</a:t>
            </a:r>
          </a:p>
          <a:p>
            <a:pPr lvl="1"/>
            <a:r>
              <a:rPr lang="en-US" sz="1200" dirty="0"/>
              <a:t>React + </a:t>
            </a:r>
            <a:r>
              <a:rPr lang="en-US" sz="1200" dirty="0" err="1"/>
              <a:t>Redux</a:t>
            </a:r>
            <a:r>
              <a:rPr lang="en-US" sz="1200" dirty="0"/>
              <a:t>: 139k</a:t>
            </a:r>
          </a:p>
          <a:p>
            <a:pPr marL="285750" indent="-285750">
              <a:buFont typeface="Arial" pitchFamily="34" charset="0"/>
              <a:buChar char="•"/>
            </a:pPr>
            <a:r>
              <a:rPr lang="en-US" sz="1600" dirty="0"/>
              <a:t>Frameworks like Angular and Ember are bigger because they offer many more features out of the box.</a:t>
            </a:r>
            <a:r>
              <a:rPr lang="en-US" dirty="0" smtClean="0"/>
              <a:t/>
            </a:r>
            <a:br>
              <a:rPr lang="en-US" dirty="0" smtClean="0"/>
            </a:br>
            <a:endParaRPr lang="en-US" dirty="0"/>
          </a:p>
        </p:txBody>
      </p:sp>
    </p:spTree>
    <p:extLst>
      <p:ext uri="{BB962C8B-B14F-4D97-AF65-F5344CB8AC3E}">
        <p14:creationId xmlns:p14="http://schemas.microsoft.com/office/powerpoint/2010/main" val="7429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pPr lvl="0"/>
            <a:r>
              <a:rPr lang="en-US" altLang="ko-KR" dirty="0"/>
              <a:t>“The philosophy of small, </a:t>
            </a:r>
            <a:r>
              <a:rPr lang="en-US" altLang="ko-KR" dirty="0" smtClean="0"/>
              <a:t>compos-able</a:t>
            </a:r>
            <a:r>
              <a:rPr lang="en-US" altLang="ko-KR" dirty="0"/>
              <a:t>, single-purpose tools never goes out of style.”</a:t>
            </a:r>
            <a:endParaRPr lang="en-US" altLang="ko-KR" dirty="0"/>
          </a:p>
        </p:txBody>
      </p:sp>
      <p:sp>
        <p:nvSpPr>
          <p:cNvPr id="4" name="Rectangle 3"/>
          <p:cNvSpPr/>
          <p:nvPr/>
        </p:nvSpPr>
        <p:spPr>
          <a:xfrm>
            <a:off x="1610094" y="1635647"/>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1460562" y="1862203"/>
            <a:ext cx="6207782" cy="830997"/>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In </a:t>
            </a:r>
            <a:r>
              <a:rPr lang="en-US" altLang="ko-KR" sz="1200" dirty="0">
                <a:solidFill>
                  <a:schemeClr val="tx1">
                    <a:lumMod val="75000"/>
                    <a:lumOff val="25000"/>
                  </a:schemeClr>
                </a:solidFill>
                <a:cs typeface="Arial" pitchFamily="34" charset="0"/>
              </a:rPr>
              <a:t>a world that’s increasingly embracing </a:t>
            </a:r>
            <a:r>
              <a:rPr lang="en-US" altLang="ko-KR" sz="1200" dirty="0" smtClean="0">
                <a:solidFill>
                  <a:schemeClr val="tx1">
                    <a:lumMod val="75000"/>
                    <a:lumOff val="25000"/>
                  </a:schemeClr>
                </a:solidFill>
                <a:cs typeface="Arial" pitchFamily="34" charset="0"/>
              </a:rPr>
              <a:t>micro-services</a:t>
            </a:r>
            <a:r>
              <a:rPr lang="en-US" altLang="ko-KR" sz="1200" dirty="0">
                <a:solidFill>
                  <a:schemeClr val="tx1">
                    <a:lumMod val="75000"/>
                    <a:lumOff val="25000"/>
                  </a:schemeClr>
                </a:solidFill>
                <a:cs typeface="Arial" pitchFamily="34" charset="0"/>
              </a:rPr>
              <a:t>, </a:t>
            </a:r>
            <a:r>
              <a:rPr lang="en-US" altLang="ko-KR" sz="1200" dirty="0" smtClean="0">
                <a:solidFill>
                  <a:schemeClr val="tx1">
                    <a:lumMod val="75000"/>
                    <a:lumOff val="25000"/>
                  </a:schemeClr>
                </a:solidFill>
                <a:cs typeface="Arial" pitchFamily="34" charset="0"/>
              </a:rPr>
              <a:t>micro-apps</a:t>
            </a:r>
            <a:r>
              <a:rPr lang="en-US" altLang="ko-KR" sz="1200" dirty="0">
                <a:solidFill>
                  <a:schemeClr val="tx1">
                    <a:lumMod val="75000"/>
                    <a:lumOff val="25000"/>
                  </a:schemeClr>
                </a:solidFill>
                <a:cs typeface="Arial" pitchFamily="34" charset="0"/>
              </a:rPr>
              <a:t>, and single-responsibility packages, React gives you the power to “right-size” your application by carefully selecting only what is necessary</a:t>
            </a:r>
            <a:r>
              <a:rPr lang="en-US" altLang="ko-KR" sz="1200" dirty="0" smtClean="0">
                <a:solidFill>
                  <a:schemeClr val="tx1">
                    <a:lumMod val="75000"/>
                    <a:lumOff val="25000"/>
                  </a:schemeClr>
                </a:solidFill>
                <a:cs typeface="Arial" pitchFamily="34" charset="0"/>
              </a:rPr>
              <a:t>.</a:t>
            </a:r>
            <a:br>
              <a:rPr lang="en-US" altLang="ko-KR" sz="1200" dirty="0" smtClean="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Reference: </a:t>
            </a:r>
            <a:r>
              <a:rPr lang="en-US" altLang="ko-KR" sz="1200" dirty="0" smtClean="0">
                <a:solidFill>
                  <a:schemeClr val="tx1">
                    <a:lumMod val="75000"/>
                    <a:lumOff val="25000"/>
                  </a:schemeClr>
                </a:solidFill>
                <a:cs typeface="Arial" pitchFamily="34" charset="0"/>
                <a:hlinkClick r:id="rId2"/>
              </a:rPr>
              <a:t>link</a:t>
            </a:r>
            <a:endParaRPr lang="en-US" altLang="ko-KR"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777028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3200" dirty="0" smtClean="0"/>
              <a:t>Why we moved from Angular 2 to </a:t>
            </a:r>
            <a:r>
              <a:rPr lang="en-US" altLang="ko-KR" sz="3200" dirty="0" err="1" smtClean="0"/>
              <a:t>VueJS</a:t>
            </a:r>
            <a:r>
              <a:rPr lang="en-US" altLang="ko-KR" sz="3200" dirty="0" smtClean="0"/>
              <a:t> and did not choose React.</a:t>
            </a:r>
            <a:endParaRPr lang="ko-KR" altLang="en-US" sz="3200"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6084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smtClean="0"/>
              <a:t>Situation</a:t>
            </a:r>
            <a:endParaRPr lang="ko-KR" altLang="en-US" dirty="0"/>
          </a:p>
        </p:txBody>
      </p:sp>
      <p:sp>
        <p:nvSpPr>
          <p:cNvPr id="3" name="Text Placeholder 2"/>
          <p:cNvSpPr>
            <a:spLocks noGrp="1"/>
          </p:cNvSpPr>
          <p:nvPr>
            <p:ph type="body" sz="quarter" idx="11"/>
          </p:nvPr>
        </p:nvSpPr>
        <p:spPr/>
        <p:txBody>
          <a:bodyPr/>
          <a:lstStyle/>
          <a:p>
            <a:pPr lvl="0"/>
            <a:r>
              <a:rPr lang="en-US" altLang="ko-KR" dirty="0"/>
              <a:t>Why we moved from Angular 2 to Vue.js</a:t>
            </a:r>
            <a:endParaRPr lang="en-US" altLang="ko-KR" dirty="0"/>
          </a:p>
        </p:txBody>
      </p:sp>
      <p:sp>
        <p:nvSpPr>
          <p:cNvPr id="4" name="Rectangle 3"/>
          <p:cNvSpPr/>
          <p:nvPr/>
        </p:nvSpPr>
        <p:spPr>
          <a:xfrm>
            <a:off x="4860032" y="2886268"/>
            <a:ext cx="3283539"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Chevron 4"/>
          <p:cNvSpPr/>
          <p:nvPr/>
        </p:nvSpPr>
        <p:spPr>
          <a:xfrm>
            <a:off x="6952809" y="1863944"/>
            <a:ext cx="1584176" cy="2404688"/>
          </a:xfrm>
          <a:prstGeom prst="chevron">
            <a:avLst>
              <a:gd name="adj" fmla="val 691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 name="Rectangle 4"/>
          <p:cNvSpPr/>
          <p:nvPr/>
        </p:nvSpPr>
        <p:spPr>
          <a:xfrm>
            <a:off x="4860031" y="3297096"/>
            <a:ext cx="2880321" cy="360040"/>
          </a:xfrm>
          <a:custGeom>
            <a:avLst/>
            <a:gdLst>
              <a:gd name="connsiteX0" fmla="*/ 0 w 2880321"/>
              <a:gd name="connsiteY0" fmla="*/ 0 h 360040"/>
              <a:gd name="connsiteX1" fmla="*/ 2880321 w 2880321"/>
              <a:gd name="connsiteY1" fmla="*/ 0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86122 w 2880321"/>
              <a:gd name="connsiteY2" fmla="*/ 312332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38415 w 2880321"/>
              <a:gd name="connsiteY2" fmla="*/ 296430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45449 w 2880321"/>
              <a:gd name="connsiteY2" fmla="*/ 338633 h 360040"/>
              <a:gd name="connsiteX3" fmla="*/ 0 w 2880321"/>
              <a:gd name="connsiteY3" fmla="*/ 360040 h 360040"/>
              <a:gd name="connsiteX4" fmla="*/ 0 w 2880321"/>
              <a:gd name="connsiteY4" fmla="*/ 0 h 360040"/>
              <a:gd name="connsiteX0" fmla="*/ 0 w 2880321"/>
              <a:gd name="connsiteY0" fmla="*/ 0 h 360040"/>
              <a:gd name="connsiteX1" fmla="*/ 2880321 w 2880321"/>
              <a:gd name="connsiteY1" fmla="*/ 0 h 360040"/>
              <a:gd name="connsiteX2" fmla="*/ 2531381 w 2880321"/>
              <a:gd name="connsiteY2" fmla="*/ 359735 h 360040"/>
              <a:gd name="connsiteX3" fmla="*/ 0 w 2880321"/>
              <a:gd name="connsiteY3" fmla="*/ 360040 h 360040"/>
              <a:gd name="connsiteX4" fmla="*/ 0 w 2880321"/>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1" h="360040">
                <a:moveTo>
                  <a:pt x="0" y="0"/>
                </a:moveTo>
                <a:lnTo>
                  <a:pt x="2880321" y="0"/>
                </a:lnTo>
                <a:lnTo>
                  <a:pt x="2531381" y="359735"/>
                </a:lnTo>
                <a:lnTo>
                  <a:pt x="0" y="36004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Rectangle 5"/>
          <p:cNvSpPr/>
          <p:nvPr/>
        </p:nvSpPr>
        <p:spPr>
          <a:xfrm>
            <a:off x="4864576" y="2475439"/>
            <a:ext cx="2880321" cy="360040"/>
          </a:xfrm>
          <a:custGeom>
            <a:avLst/>
            <a:gdLst>
              <a:gd name="connsiteX0" fmla="*/ 0 w 2880321"/>
              <a:gd name="connsiteY0" fmla="*/ 0 h 360040"/>
              <a:gd name="connsiteX1" fmla="*/ 2880321 w 2880321"/>
              <a:gd name="connsiteY1" fmla="*/ 0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14561 w 2880321"/>
              <a:gd name="connsiteY1" fmla="*/ 7951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1595 w 2880321"/>
              <a:gd name="connsiteY1" fmla="*/ 917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1595 w 2880321"/>
              <a:gd name="connsiteY1" fmla="*/ 917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28629 w 2880321"/>
              <a:gd name="connsiteY1" fmla="*/ 14985 h 360040"/>
              <a:gd name="connsiteX2" fmla="*/ 2880321 w 2880321"/>
              <a:gd name="connsiteY2" fmla="*/ 360040 h 360040"/>
              <a:gd name="connsiteX3" fmla="*/ 0 w 2880321"/>
              <a:gd name="connsiteY3" fmla="*/ 360040 h 360040"/>
              <a:gd name="connsiteX4" fmla="*/ 0 w 2880321"/>
              <a:gd name="connsiteY4" fmla="*/ 0 h 360040"/>
              <a:gd name="connsiteX0" fmla="*/ 0 w 2880321"/>
              <a:gd name="connsiteY0" fmla="*/ 0 h 360040"/>
              <a:gd name="connsiteX1" fmla="*/ 2535662 w 2880321"/>
              <a:gd name="connsiteY1" fmla="*/ 7951 h 360040"/>
              <a:gd name="connsiteX2" fmla="*/ 2880321 w 2880321"/>
              <a:gd name="connsiteY2" fmla="*/ 360040 h 360040"/>
              <a:gd name="connsiteX3" fmla="*/ 0 w 2880321"/>
              <a:gd name="connsiteY3" fmla="*/ 360040 h 360040"/>
              <a:gd name="connsiteX4" fmla="*/ 0 w 2880321"/>
              <a:gd name="connsiteY4" fmla="*/ 0 h 36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21" h="360040">
                <a:moveTo>
                  <a:pt x="0" y="0"/>
                </a:moveTo>
                <a:lnTo>
                  <a:pt x="2535662" y="7951"/>
                </a:lnTo>
                <a:lnTo>
                  <a:pt x="2880321" y="360040"/>
                </a:lnTo>
                <a:lnTo>
                  <a:pt x="0" y="36004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Parallelogram 7"/>
          <p:cNvSpPr/>
          <p:nvPr/>
        </p:nvSpPr>
        <p:spPr>
          <a:xfrm>
            <a:off x="6309281" y="3297096"/>
            <a:ext cx="1435616" cy="971536"/>
          </a:xfrm>
          <a:prstGeom prst="parallelogram">
            <a:avLst>
              <a:gd name="adj" fmla="val 962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Parallelogram 8"/>
          <p:cNvSpPr/>
          <p:nvPr/>
        </p:nvSpPr>
        <p:spPr>
          <a:xfrm flipH="1">
            <a:off x="6309281" y="1863943"/>
            <a:ext cx="1435616" cy="971536"/>
          </a:xfrm>
          <a:prstGeom prst="parallelogram">
            <a:avLst>
              <a:gd name="adj" fmla="val 962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p:cNvSpPr txBox="1"/>
          <p:nvPr/>
        </p:nvSpPr>
        <p:spPr>
          <a:xfrm>
            <a:off x="323528" y="1650140"/>
            <a:ext cx="2543115" cy="646331"/>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Angular </a:t>
            </a:r>
            <a:r>
              <a:rPr lang="en-US" altLang="ko-KR" sz="1200" dirty="0">
                <a:solidFill>
                  <a:schemeClr val="tx1">
                    <a:lumMod val="75000"/>
                    <a:lumOff val="25000"/>
                  </a:schemeClr>
                </a:solidFill>
                <a:cs typeface="Arial" pitchFamily="34" charset="0"/>
              </a:rPr>
              <a:t>update too many version (it is different from the previous version)</a:t>
            </a:r>
            <a:endParaRPr lang="en-US" altLang="ko-KR" sz="1200" dirty="0">
              <a:solidFill>
                <a:schemeClr val="tx1">
                  <a:lumMod val="75000"/>
                  <a:lumOff val="25000"/>
                </a:schemeClr>
              </a:solidFill>
              <a:cs typeface="Arial" pitchFamily="34" charset="0"/>
            </a:endParaRPr>
          </a:p>
        </p:txBody>
      </p:sp>
      <p:sp>
        <p:nvSpPr>
          <p:cNvPr id="11" name="TextBox 10"/>
          <p:cNvSpPr txBox="1"/>
          <p:nvPr/>
        </p:nvSpPr>
        <p:spPr>
          <a:xfrm>
            <a:off x="5148064" y="2510469"/>
            <a:ext cx="1512168"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2" name="TextBox 11"/>
          <p:cNvSpPr txBox="1"/>
          <p:nvPr/>
        </p:nvSpPr>
        <p:spPr>
          <a:xfrm>
            <a:off x="323528" y="2734236"/>
            <a:ext cx="2543115" cy="276999"/>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It </a:t>
            </a:r>
            <a:r>
              <a:rPr lang="en-US" altLang="ko-KR" sz="1200" dirty="0">
                <a:solidFill>
                  <a:schemeClr val="tx1">
                    <a:lumMod val="75000"/>
                    <a:lumOff val="25000"/>
                  </a:schemeClr>
                </a:solidFill>
                <a:cs typeface="Arial" pitchFamily="34" charset="0"/>
              </a:rPr>
              <a:t>is using </a:t>
            </a:r>
            <a:r>
              <a:rPr lang="en-US" altLang="ko-KR" sz="1200" dirty="0" err="1">
                <a:solidFill>
                  <a:schemeClr val="tx1">
                    <a:lumMod val="75000"/>
                    <a:lumOff val="25000"/>
                  </a:schemeClr>
                </a:solidFill>
                <a:cs typeface="Arial" pitchFamily="34" charset="0"/>
              </a:rPr>
              <a:t>TypeScript</a:t>
            </a:r>
            <a:endParaRPr lang="en-US" altLang="ko-KR" sz="1200" dirty="0">
              <a:solidFill>
                <a:schemeClr val="tx1">
                  <a:lumMod val="75000"/>
                  <a:lumOff val="25000"/>
                </a:schemeClr>
              </a:solidFill>
              <a:cs typeface="Arial" pitchFamily="34" charset="0"/>
            </a:endParaRPr>
          </a:p>
        </p:txBody>
      </p:sp>
      <p:sp>
        <p:nvSpPr>
          <p:cNvPr id="13" name="TextBox 12"/>
          <p:cNvSpPr txBox="1"/>
          <p:nvPr/>
        </p:nvSpPr>
        <p:spPr>
          <a:xfrm>
            <a:off x="5148064" y="2927788"/>
            <a:ext cx="1512168"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sp>
        <p:nvSpPr>
          <p:cNvPr id="14" name="TextBox 13"/>
          <p:cNvSpPr txBox="1"/>
          <p:nvPr/>
        </p:nvSpPr>
        <p:spPr>
          <a:xfrm>
            <a:off x="323528" y="3818332"/>
            <a:ext cx="2543115" cy="461665"/>
          </a:xfrm>
          <a:prstGeom prst="rect">
            <a:avLst/>
          </a:prstGeom>
          <a:noFill/>
        </p:spPr>
        <p:txBody>
          <a:bodyPr wrap="square" rtlCol="0">
            <a:spAutoFit/>
          </a:bodyPr>
          <a:lstStyle/>
          <a:p>
            <a:pPr algn="r"/>
            <a:r>
              <a:rPr lang="en-US" altLang="ko-KR" sz="1200" dirty="0" smtClean="0">
                <a:solidFill>
                  <a:schemeClr val="tx1">
                    <a:lumMod val="75000"/>
                    <a:lumOff val="25000"/>
                  </a:schemeClr>
                </a:solidFill>
                <a:cs typeface="Arial" pitchFamily="34" charset="0"/>
              </a:rPr>
              <a:t>React </a:t>
            </a:r>
            <a:r>
              <a:rPr lang="en-US" altLang="ko-KR" sz="1200" dirty="0">
                <a:solidFill>
                  <a:schemeClr val="tx1">
                    <a:lumMod val="75000"/>
                    <a:lumOff val="25000"/>
                  </a:schemeClr>
                </a:solidFill>
                <a:cs typeface="Arial" pitchFamily="34" charset="0"/>
              </a:rPr>
              <a:t>is not a framework and need more stuff</a:t>
            </a:r>
            <a:endParaRPr lang="en-US" altLang="ko-KR" sz="1200" dirty="0">
              <a:solidFill>
                <a:schemeClr val="tx1">
                  <a:lumMod val="75000"/>
                  <a:lumOff val="25000"/>
                </a:schemeClr>
              </a:solidFill>
              <a:cs typeface="Arial" pitchFamily="34" charset="0"/>
            </a:endParaRPr>
          </a:p>
        </p:txBody>
      </p:sp>
      <p:sp>
        <p:nvSpPr>
          <p:cNvPr id="15" name="TextBox 14"/>
          <p:cNvSpPr txBox="1"/>
          <p:nvPr/>
        </p:nvSpPr>
        <p:spPr>
          <a:xfrm>
            <a:off x="5148064" y="3338616"/>
            <a:ext cx="1512168" cy="276999"/>
          </a:xfrm>
          <a:prstGeom prst="rect">
            <a:avLst/>
          </a:prstGeom>
          <a:noFill/>
        </p:spPr>
        <p:txBody>
          <a:bodyPr wrap="square" rtlCol="0">
            <a:spAutoFit/>
          </a:bodyPr>
          <a:lstStyle/>
          <a:p>
            <a:r>
              <a:rPr lang="en-US" altLang="ko-KR" sz="1200" b="1" dirty="0">
                <a:solidFill>
                  <a:schemeClr val="bg1"/>
                </a:solidFill>
                <a:cs typeface="Arial" pitchFamily="34" charset="0"/>
              </a:rPr>
              <a:t>Your Text Here</a:t>
            </a:r>
            <a:endParaRPr lang="ko-KR" altLang="en-US" sz="1200" b="1" dirty="0">
              <a:solidFill>
                <a:schemeClr val="bg1"/>
              </a:solidFill>
              <a:cs typeface="Arial" pitchFamily="34" charset="0"/>
            </a:endParaRPr>
          </a:p>
        </p:txBody>
      </p:sp>
      <p:cxnSp>
        <p:nvCxnSpPr>
          <p:cNvPr id="19" name="Elbow Connector 18"/>
          <p:cNvCxnSpPr/>
          <p:nvPr/>
        </p:nvCxnSpPr>
        <p:spPr>
          <a:xfrm rot="10800000">
            <a:off x="4047858" y="1973306"/>
            <a:ext cx="816721" cy="675662"/>
          </a:xfrm>
          <a:prstGeom prst="bentConnector3">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1"/>
          </p:cNvCxnSpPr>
          <p:nvPr/>
        </p:nvCxnSpPr>
        <p:spPr>
          <a:xfrm flipH="1" flipV="1">
            <a:off x="4047857" y="3057402"/>
            <a:ext cx="812175" cy="888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flipV="1">
            <a:off x="4047857" y="3477114"/>
            <a:ext cx="812174" cy="695161"/>
          </a:xfrm>
          <a:prstGeom prst="bentConnector3">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357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1" dirty="0"/>
              <a:t>Decision </a:t>
            </a:r>
            <a:r>
              <a:rPr lang="en-US" b="1" dirty="0" smtClean="0"/>
              <a:t>process</a:t>
            </a:r>
            <a:endParaRPr lang="en-US" dirty="0"/>
          </a:p>
        </p:txBody>
      </p:sp>
      <p:sp>
        <p:nvSpPr>
          <p:cNvPr id="3" name="Text Placeholder 2"/>
          <p:cNvSpPr>
            <a:spLocks noGrp="1"/>
          </p:cNvSpPr>
          <p:nvPr>
            <p:ph type="body" sz="quarter" idx="11"/>
          </p:nvPr>
        </p:nvSpPr>
        <p:spPr>
          <a:xfrm>
            <a:off x="539552" y="699542"/>
            <a:ext cx="7920880" cy="3240360"/>
          </a:xfrm>
        </p:spPr>
        <p:txBody>
          <a:bodyPr/>
          <a:lstStyle/>
          <a:p>
            <a:pPr marL="342900" lvl="0" indent="-342900" algn="l">
              <a:buFont typeface="+mj-lt"/>
              <a:buAutoNum type="arabicPeriod"/>
            </a:pPr>
            <a:r>
              <a:rPr lang="en-US" dirty="0"/>
              <a:t>It should be stable</a:t>
            </a:r>
          </a:p>
          <a:p>
            <a:pPr marL="342900" lvl="0" indent="-342900" algn="l">
              <a:buFont typeface="+mj-lt"/>
              <a:buAutoNum type="arabicPeriod"/>
            </a:pPr>
            <a:r>
              <a:rPr lang="en-US" dirty="0"/>
              <a:t>Backed by a strong community or some big players</a:t>
            </a:r>
          </a:p>
          <a:p>
            <a:pPr marL="342900" lvl="0" indent="-342900" algn="l">
              <a:buFont typeface="+mj-lt"/>
              <a:buAutoNum type="arabicPeriod"/>
            </a:pPr>
            <a:r>
              <a:rPr lang="en-US" dirty="0"/>
              <a:t>Good documentation or lots of questions on </a:t>
            </a:r>
            <a:r>
              <a:rPr lang="en-US" dirty="0" err="1"/>
              <a:t>StackOverflow</a:t>
            </a:r>
            <a:endParaRPr lang="en-US" dirty="0"/>
          </a:p>
          <a:p>
            <a:pPr marL="342900" lvl="0" indent="-342900" algn="l">
              <a:buFont typeface="+mj-lt"/>
              <a:buAutoNum type="arabicPeriod"/>
            </a:pPr>
            <a:r>
              <a:rPr lang="en-US" dirty="0"/>
              <a:t>Easy to learn</a:t>
            </a:r>
          </a:p>
          <a:p>
            <a:pPr marL="342900" lvl="0" indent="-342900" algn="l">
              <a:buFont typeface="+mj-lt"/>
              <a:buAutoNum type="arabicPeriod"/>
            </a:pPr>
            <a:r>
              <a:rPr lang="en-US" dirty="0"/>
              <a:t>Integration with Bootstrap</a:t>
            </a:r>
          </a:p>
          <a:p>
            <a:pPr marL="342900" lvl="0" indent="-342900" algn="l">
              <a:buFont typeface="+mj-lt"/>
              <a:buAutoNum type="arabicPeriod"/>
            </a:pPr>
            <a:r>
              <a:rPr lang="en-US" dirty="0"/>
              <a:t>Small size</a:t>
            </a:r>
          </a:p>
          <a:p>
            <a:pPr marL="342900" lvl="0" indent="-342900" algn="l">
              <a:buFont typeface="+mj-lt"/>
              <a:buAutoNum type="arabicPeriod"/>
            </a:pPr>
            <a:r>
              <a:rPr lang="en-US" dirty="0"/>
              <a:t>Ideally it would allow us to reuse code</a:t>
            </a:r>
          </a:p>
          <a:p>
            <a:pPr marL="342900" lvl="0" indent="-342900" algn="l">
              <a:buFont typeface="+mj-lt"/>
              <a:buAutoNum type="arabicPeriod"/>
            </a:pPr>
            <a:r>
              <a:rPr lang="en-US" dirty="0"/>
              <a:t>Coding speed test should be increased</a:t>
            </a:r>
          </a:p>
          <a:p>
            <a:pPr marL="342900" lvl="0" indent="-342900" algn="l">
              <a:buFont typeface="+mj-lt"/>
              <a:buAutoNum type="arabicPeriod"/>
            </a:pPr>
            <a:r>
              <a:rPr lang="en-US" dirty="0"/>
              <a:t>Reactivity</a:t>
            </a:r>
          </a:p>
          <a:p>
            <a:pPr marL="342900" lvl="0" indent="-342900" algn="l">
              <a:buFont typeface="+mj-lt"/>
              <a:buAutoNum type="arabicPeriod"/>
            </a:pPr>
            <a:r>
              <a:rPr lang="en-US" dirty="0"/>
              <a:t>Component based</a:t>
            </a:r>
          </a:p>
          <a:p>
            <a:endParaRPr lang="en-US" dirty="0"/>
          </a:p>
        </p:txBody>
      </p:sp>
    </p:spTree>
    <p:extLst>
      <p:ext uri="{BB962C8B-B14F-4D97-AF65-F5344CB8AC3E}">
        <p14:creationId xmlns:p14="http://schemas.microsoft.com/office/powerpoint/2010/main" val="1043209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solidFill>
                  <a:schemeClr val="tx1">
                    <a:lumMod val="75000"/>
                    <a:lumOff val="25000"/>
                  </a:schemeClr>
                </a:solidFill>
              </a:rPr>
              <a:t>Write example</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p:txBody>
          <a:bodyPr/>
          <a:lstStyle/>
          <a:p>
            <a:pPr lvl="0"/>
            <a:r>
              <a:rPr lang="en-US" altLang="ko-KR" dirty="0" smtClean="0"/>
              <a:t>To compare React and </a:t>
            </a:r>
            <a:r>
              <a:rPr lang="en-US" altLang="ko-KR" dirty="0" err="1" smtClean="0"/>
              <a:t>Vue</a:t>
            </a:r>
            <a:endParaRPr lang="en-US" altLang="ko-KR" dirty="0"/>
          </a:p>
        </p:txBody>
      </p:sp>
      <p:sp>
        <p:nvSpPr>
          <p:cNvPr id="4" name="Rectangle 3"/>
          <p:cNvSpPr/>
          <p:nvPr/>
        </p:nvSpPr>
        <p:spPr>
          <a:xfrm>
            <a:off x="1610094" y="1635647"/>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1460562" y="1862203"/>
            <a:ext cx="6207782" cy="1200329"/>
          </a:xfrm>
          <a:prstGeom prst="rect">
            <a:avLst/>
          </a:prstGeom>
          <a:noFill/>
        </p:spPr>
        <p:txBody>
          <a:bodyPr wrap="square" rtlCol="0">
            <a:spAutoFit/>
          </a:bodyPr>
          <a:lstStyle/>
          <a:p>
            <a:pPr marL="171450" indent="-171450">
              <a:buFont typeface="Arial" pitchFamily="34" charset="0"/>
              <a:buChar char="•"/>
            </a:pPr>
            <a:r>
              <a:rPr lang="en-US" altLang="ko-KR" sz="1200" dirty="0" smtClean="0">
                <a:cs typeface="Arial" pitchFamily="34" charset="0"/>
              </a:rPr>
              <a:t>	Some </a:t>
            </a:r>
            <a:r>
              <a:rPr lang="en-US" altLang="ko-KR" sz="1200" dirty="0">
                <a:cs typeface="Arial" pitchFamily="34" charset="0"/>
              </a:rPr>
              <a:t>basic API </a:t>
            </a:r>
            <a:r>
              <a:rPr lang="en-US" altLang="ko-KR" sz="1200" dirty="0" smtClean="0">
                <a:cs typeface="Arial" pitchFamily="34" charset="0"/>
              </a:rPr>
              <a:t>calls</a:t>
            </a:r>
          </a:p>
          <a:p>
            <a:pPr marL="171450" indent="-171450">
              <a:buFont typeface="Arial" pitchFamily="34" charset="0"/>
              <a:buChar char="•"/>
            </a:pPr>
            <a:r>
              <a:rPr lang="en-US" altLang="ko-KR" sz="1200" dirty="0">
                <a:cs typeface="Arial" pitchFamily="34" charset="0"/>
              </a:rPr>
              <a:t>	Two layouts for two different pages.</a:t>
            </a:r>
          </a:p>
          <a:p>
            <a:pPr marL="171450" indent="-171450">
              <a:buFont typeface="Arial" pitchFamily="34" charset="0"/>
              <a:buChar char="•"/>
            </a:pPr>
            <a:r>
              <a:rPr lang="en-US" altLang="ko-KR" sz="1200" dirty="0">
                <a:cs typeface="Arial" pitchFamily="34" charset="0"/>
              </a:rPr>
              <a:t>	Reactivity for user related stuff</a:t>
            </a:r>
          </a:p>
          <a:p>
            <a:pPr marL="171450" indent="-171450">
              <a:buFont typeface="Arial" pitchFamily="34" charset="0"/>
              <a:buChar char="•"/>
            </a:pPr>
            <a:r>
              <a:rPr lang="en-US" altLang="ko-KR" sz="1200" dirty="0">
                <a:cs typeface="Arial" pitchFamily="34" charset="0"/>
              </a:rPr>
              <a:t>	Login Forms and some content forms</a:t>
            </a:r>
          </a:p>
          <a:p>
            <a:pPr marL="171450" indent="-171450">
              <a:buFont typeface="Arial" pitchFamily="34" charset="0"/>
              <a:buChar char="•"/>
            </a:pPr>
            <a:r>
              <a:rPr lang="en-US" altLang="ko-KR" sz="1200" dirty="0">
                <a:cs typeface="Arial" pitchFamily="34" charset="0"/>
              </a:rPr>
              <a:t>	One bootstrap modal</a:t>
            </a:r>
          </a:p>
          <a:p>
            <a:pPr marL="171450" indent="-171450" algn="ctr">
              <a:buFontTx/>
              <a:buChar char="-"/>
            </a:pPr>
            <a:endParaRPr lang="en-US" altLang="ko-KR" sz="1200" dirty="0">
              <a:solidFill>
                <a:schemeClr val="tx1">
                  <a:lumMod val="75000"/>
                  <a:lumOff val="25000"/>
                </a:schemeClr>
              </a:solidFill>
              <a:cs typeface="Arial" pitchFamily="34" charset="0"/>
            </a:endParaRPr>
          </a:p>
        </p:txBody>
      </p:sp>
      <p:sp>
        <p:nvSpPr>
          <p:cNvPr id="7" name="Rectangle 6"/>
          <p:cNvSpPr/>
          <p:nvPr/>
        </p:nvSpPr>
        <p:spPr>
          <a:xfrm>
            <a:off x="1610094" y="3147814"/>
            <a:ext cx="5904000" cy="646331"/>
          </a:xfrm>
          <a:prstGeom prst="rect">
            <a:avLst/>
          </a:prstGeom>
        </p:spPr>
        <p:txBody>
          <a:bodyPr wrap="square">
            <a:spAutoFit/>
          </a:bodyPr>
          <a:lstStyle/>
          <a:p>
            <a:r>
              <a:rPr lang="en-US" sz="1200" b="1" dirty="0" err="1"/>
              <a:t>Vue</a:t>
            </a:r>
            <a:r>
              <a:rPr lang="en-US" sz="1200" b="1" dirty="0"/>
              <a:t> was more easy to learn than React (</a:t>
            </a:r>
            <a:r>
              <a:rPr lang="en-US" sz="1200" b="1" dirty="0" err="1"/>
              <a:t>Redux</a:t>
            </a:r>
            <a:r>
              <a:rPr lang="en-US" sz="1200" b="1" dirty="0"/>
              <a:t>/ </a:t>
            </a:r>
            <a:r>
              <a:rPr lang="en-US" sz="1200" b="1" dirty="0" err="1"/>
              <a:t>MobX</a:t>
            </a:r>
            <a:r>
              <a:rPr lang="en-US" sz="1200" b="1" dirty="0"/>
              <a:t>) – </a:t>
            </a:r>
            <a:r>
              <a:rPr lang="en-US" sz="1200" b="1" dirty="0">
                <a:solidFill>
                  <a:srgbClr val="FF0000"/>
                </a:solidFill>
              </a:rPr>
              <a:t>It’s just a perception</a:t>
            </a:r>
            <a:r>
              <a:rPr lang="en-US" sz="1200" b="1" dirty="0"/>
              <a:t>. </a:t>
            </a:r>
            <a:r>
              <a:rPr lang="en-US" sz="1200" b="1" dirty="0" smtClean="0"/>
              <a:t>Problem </a:t>
            </a:r>
            <a:r>
              <a:rPr lang="en-US" sz="1200" b="1" dirty="0"/>
              <a:t>with JSX – could not reuse HTML code. </a:t>
            </a:r>
            <a:r>
              <a:rPr lang="en-US" sz="1200" b="1" dirty="0" err="1"/>
              <a:t>Vue</a:t>
            </a:r>
            <a:r>
              <a:rPr lang="en-US" sz="1200" b="1" dirty="0"/>
              <a:t> is better since I do not like inline template (React mixes between JSX/HTML with JS).</a:t>
            </a:r>
            <a:endParaRPr lang="en-US" sz="1200" b="1" dirty="0"/>
          </a:p>
        </p:txBody>
      </p:sp>
    </p:spTree>
    <p:extLst>
      <p:ext uri="{BB962C8B-B14F-4D97-AF65-F5344CB8AC3E}">
        <p14:creationId xmlns:p14="http://schemas.microsoft.com/office/powerpoint/2010/main" val="224399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CRITERIA</a:t>
            </a:r>
            <a:endParaRPr lang="en-US" dirty="0"/>
          </a:p>
        </p:txBody>
      </p:sp>
      <p:sp>
        <p:nvSpPr>
          <p:cNvPr id="3" name="Text Placeholder 2"/>
          <p:cNvSpPr>
            <a:spLocks noGrp="1"/>
          </p:cNvSpPr>
          <p:nvPr>
            <p:ph type="body" sz="quarter" idx="11"/>
          </p:nvPr>
        </p:nvSpPr>
        <p:spPr>
          <a:xfrm>
            <a:off x="395536" y="699542"/>
            <a:ext cx="8748464" cy="3240360"/>
          </a:xfrm>
        </p:spPr>
        <p:txBody>
          <a:bodyPr/>
          <a:lstStyle/>
          <a:p>
            <a:pPr algn="l"/>
            <a:r>
              <a:rPr lang="en-US" dirty="0">
                <a:solidFill>
                  <a:schemeClr val="tx1"/>
                </a:solidFill>
              </a:rPr>
              <a:t>Other </a:t>
            </a:r>
            <a:r>
              <a:rPr lang="en-US" dirty="0" smtClean="0">
                <a:solidFill>
                  <a:schemeClr val="tx1"/>
                </a:solidFill>
              </a:rPr>
              <a:t>criteria Vue.js </a:t>
            </a:r>
            <a:r>
              <a:rPr lang="en-US" dirty="0">
                <a:solidFill>
                  <a:schemeClr val="tx1"/>
                </a:solidFill>
              </a:rPr>
              <a:t>won by far</a:t>
            </a:r>
          </a:p>
          <a:p>
            <a:pPr marL="1028700" lvl="1">
              <a:buFont typeface="Arial" pitchFamily="34" charset="0"/>
              <a:buChar char="•"/>
            </a:pPr>
            <a:r>
              <a:rPr lang="en-US" sz="1400" dirty="0" smtClean="0"/>
              <a:t>not </a:t>
            </a:r>
            <a:r>
              <a:rPr lang="en-US" sz="1400" dirty="0"/>
              <a:t>having to learn JSX</a:t>
            </a:r>
          </a:p>
          <a:p>
            <a:pPr marL="1028700" lvl="1">
              <a:buFont typeface="Arial" pitchFamily="34" charset="0"/>
              <a:buChar char="•"/>
            </a:pPr>
            <a:r>
              <a:rPr lang="en-US" sz="1400" dirty="0" smtClean="0"/>
              <a:t>look </a:t>
            </a:r>
            <a:r>
              <a:rPr lang="en-US" sz="1400" dirty="0"/>
              <a:t>similar to Angular 1</a:t>
            </a:r>
          </a:p>
          <a:p>
            <a:pPr marL="285750" indent="-285750" algn="l">
              <a:buFont typeface="Arial" pitchFamily="34" charset="0"/>
              <a:buChar char="•"/>
            </a:pPr>
            <a:r>
              <a:rPr lang="en-US" dirty="0" smtClean="0">
                <a:solidFill>
                  <a:schemeClr val="tx1"/>
                </a:solidFill>
              </a:rPr>
              <a:t>Documentation</a:t>
            </a:r>
            <a:endParaRPr lang="en-US" dirty="0">
              <a:solidFill>
                <a:schemeClr val="tx1"/>
              </a:solidFill>
            </a:endParaRPr>
          </a:p>
          <a:p>
            <a:pPr marL="285750" indent="-285750" algn="l">
              <a:buFont typeface="Arial" pitchFamily="34" charset="0"/>
              <a:buChar char="•"/>
            </a:pPr>
            <a:r>
              <a:rPr lang="en-US" dirty="0" smtClean="0">
                <a:solidFill>
                  <a:schemeClr val="tx1"/>
                </a:solidFill>
              </a:rPr>
              <a:t>Asking </a:t>
            </a:r>
            <a:r>
              <a:rPr lang="en-US" dirty="0">
                <a:solidFill>
                  <a:schemeClr val="tx1"/>
                </a:solidFill>
              </a:rPr>
              <a:t>around</a:t>
            </a:r>
          </a:p>
          <a:p>
            <a:pPr marL="285750" indent="-285750" algn="l">
              <a:buFont typeface="Arial" pitchFamily="34" charset="0"/>
              <a:buChar char="•"/>
            </a:pPr>
            <a:r>
              <a:rPr lang="en-US" dirty="0" smtClean="0">
                <a:solidFill>
                  <a:schemeClr val="tx1"/>
                </a:solidFill>
              </a:rPr>
              <a:t>Mobile</a:t>
            </a:r>
          </a:p>
          <a:p>
            <a:pPr marL="1028700" lvl="1">
              <a:buFont typeface="Arial" pitchFamily="34" charset="0"/>
              <a:buChar char="•"/>
            </a:pPr>
            <a:r>
              <a:rPr lang="en-US" sz="1400" dirty="0" smtClean="0"/>
              <a:t>React having React Native</a:t>
            </a:r>
          </a:p>
          <a:p>
            <a:pPr marL="285750" indent="-285750" algn="l">
              <a:buFont typeface="Arial" pitchFamily="34" charset="0"/>
              <a:buChar char="•"/>
            </a:pPr>
            <a:r>
              <a:rPr lang="en-US" dirty="0" smtClean="0">
                <a:solidFill>
                  <a:schemeClr val="tx1"/>
                </a:solidFill>
              </a:rPr>
              <a:t>Licensing</a:t>
            </a:r>
            <a:endParaRPr lang="en-US" dirty="0">
              <a:solidFill>
                <a:schemeClr val="tx1"/>
              </a:solidFill>
            </a:endParaRPr>
          </a:p>
          <a:p>
            <a:endParaRPr lang="en-US" dirty="0"/>
          </a:p>
        </p:txBody>
      </p:sp>
    </p:spTree>
    <p:extLst>
      <p:ext uri="{BB962C8B-B14F-4D97-AF65-F5344CB8AC3E}">
        <p14:creationId xmlns:p14="http://schemas.microsoft.com/office/powerpoint/2010/main" val="409623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267494"/>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600" dirty="0" smtClean="0">
                <a:solidFill>
                  <a:schemeClr val="tx1">
                    <a:lumMod val="75000"/>
                    <a:lumOff val="25000"/>
                  </a:schemeClr>
                </a:solidFill>
                <a:cs typeface="Arial" pitchFamily="34" charset="0"/>
              </a:rPr>
              <a:t>Agenda</a:t>
            </a:r>
            <a:endParaRPr lang="en-US" sz="3600" dirty="0">
              <a:solidFill>
                <a:schemeClr val="tx1">
                  <a:lumMod val="75000"/>
                  <a:lumOff val="25000"/>
                </a:schemeClr>
              </a:solidFill>
              <a:cs typeface="Arial" pitchFamily="34" charset="0"/>
            </a:endParaRPr>
          </a:p>
        </p:txBody>
      </p:sp>
      <p:grpSp>
        <p:nvGrpSpPr>
          <p:cNvPr id="4" name="Group 3"/>
          <p:cNvGrpSpPr/>
          <p:nvPr/>
        </p:nvGrpSpPr>
        <p:grpSpPr>
          <a:xfrm>
            <a:off x="2267744" y="1059582"/>
            <a:ext cx="6552728" cy="9144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509438" y="126292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grpSp>
        <p:nvGrpSpPr>
          <p:cNvPr id="9" name="Group 8"/>
          <p:cNvGrpSpPr/>
          <p:nvPr/>
        </p:nvGrpSpPr>
        <p:grpSpPr>
          <a:xfrm>
            <a:off x="3382961" y="1239623"/>
            <a:ext cx="4752528" cy="546274"/>
            <a:chOff x="2299400" y="1781114"/>
            <a:chExt cx="4576856" cy="546274"/>
          </a:xfrm>
        </p:grpSpPr>
        <p:sp>
          <p:nvSpPr>
            <p:cNvPr id="10"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smtClean="0">
                  <a:solidFill>
                    <a:schemeClr val="tx1">
                      <a:lumMod val="75000"/>
                      <a:lumOff val="25000"/>
                    </a:schemeClr>
                  </a:solidFill>
                  <a:cs typeface="Arial" pitchFamily="34" charset="0"/>
                </a:rPr>
                <a:t>Scope of topic</a:t>
              </a:r>
              <a:endParaRPr lang="en-US" altLang="ko-KR" sz="1200" b="1" dirty="0">
                <a:solidFill>
                  <a:schemeClr val="tx1">
                    <a:lumMod val="75000"/>
                    <a:lumOff val="25000"/>
                  </a:schemeClr>
                </a:solidFill>
                <a:cs typeface="Arial" pitchFamily="34" charset="0"/>
              </a:endParaRPr>
            </a:p>
          </p:txBody>
        </p:sp>
        <p:sp>
          <p:nvSpPr>
            <p:cNvPr id="11"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solidFill>
                    <a:schemeClr val="tx1">
                      <a:lumMod val="75000"/>
                      <a:lumOff val="25000"/>
                    </a:schemeClr>
                  </a:solidFill>
                  <a:cs typeface="Arial" pitchFamily="34" charset="0"/>
                </a:rPr>
                <a:t>Decision process in the real world</a:t>
              </a:r>
            </a:p>
          </p:txBody>
        </p:sp>
      </p:grpSp>
      <p:grpSp>
        <p:nvGrpSpPr>
          <p:cNvPr id="12" name="Group 11"/>
          <p:cNvGrpSpPr/>
          <p:nvPr/>
        </p:nvGrpSpPr>
        <p:grpSpPr>
          <a:xfrm>
            <a:off x="2264738" y="1982609"/>
            <a:ext cx="6552728" cy="9144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261732" y="2905636"/>
            <a:ext cx="6552728" cy="9144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258726" y="3828663"/>
            <a:ext cx="6552728" cy="91440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509438" y="2187449"/>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grpSp>
        <p:nvGrpSpPr>
          <p:cNvPr id="25" name="Group 24"/>
          <p:cNvGrpSpPr/>
          <p:nvPr/>
        </p:nvGrpSpPr>
        <p:grpSpPr>
          <a:xfrm>
            <a:off x="3382961" y="2164145"/>
            <a:ext cx="4752528" cy="546274"/>
            <a:chOff x="2299400" y="1781114"/>
            <a:chExt cx="4576856" cy="546274"/>
          </a:xfrm>
        </p:grpSpPr>
        <p:sp>
          <p:nvSpPr>
            <p:cNvPr id="26"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smtClean="0">
                  <a:solidFill>
                    <a:schemeClr val="tx1">
                      <a:lumMod val="75000"/>
                      <a:lumOff val="25000"/>
                    </a:schemeClr>
                  </a:solidFill>
                  <a:cs typeface="Arial" pitchFamily="34" charset="0"/>
                </a:rPr>
                <a:t>Angular 2 versus React</a:t>
              </a:r>
              <a:endParaRPr lang="en-US" altLang="ko-KR" sz="1200" b="1" dirty="0">
                <a:solidFill>
                  <a:schemeClr val="tx1">
                    <a:lumMod val="75000"/>
                    <a:lumOff val="25000"/>
                  </a:schemeClr>
                </a:solidFill>
                <a:cs typeface="Arial" pitchFamily="34" charset="0"/>
              </a:endParaRPr>
            </a:p>
          </p:txBody>
        </p:sp>
        <p:sp>
          <p:nvSpPr>
            <p:cNvPr id="27"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smtClean="0">
                  <a:solidFill>
                    <a:schemeClr val="tx1">
                      <a:lumMod val="75000"/>
                      <a:lumOff val="25000"/>
                    </a:schemeClr>
                  </a:solidFill>
                  <a:cs typeface="Arial" pitchFamily="34" charset="0"/>
                </a:rPr>
                <a:t>Talk about the difference &amp; showing coding</a:t>
              </a:r>
              <a:endParaRPr lang="ko-KR" altLang="en-US" sz="1200" dirty="0">
                <a:solidFill>
                  <a:schemeClr val="tx1">
                    <a:lumMod val="75000"/>
                    <a:lumOff val="25000"/>
                  </a:schemeClr>
                </a:solidFill>
                <a:cs typeface="Arial" pitchFamily="34" charset="0"/>
              </a:endParaRPr>
            </a:p>
          </p:txBody>
        </p:sp>
      </p:grpSp>
      <p:sp>
        <p:nvSpPr>
          <p:cNvPr id="28" name="직사각형 39"/>
          <p:cNvSpPr/>
          <p:nvPr/>
        </p:nvSpPr>
        <p:spPr>
          <a:xfrm>
            <a:off x="2509438" y="3111971"/>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grpSp>
        <p:nvGrpSpPr>
          <p:cNvPr id="29" name="Group 28"/>
          <p:cNvGrpSpPr/>
          <p:nvPr/>
        </p:nvGrpSpPr>
        <p:grpSpPr>
          <a:xfrm>
            <a:off x="3382961" y="3088667"/>
            <a:ext cx="4752528" cy="546274"/>
            <a:chOff x="2299400" y="1781114"/>
            <a:chExt cx="4576856" cy="546274"/>
          </a:xfrm>
        </p:grpSpPr>
        <p:sp>
          <p:nvSpPr>
            <p:cNvPr id="30"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smtClean="0">
                  <a:solidFill>
                    <a:schemeClr val="tx1">
                      <a:lumMod val="75000"/>
                      <a:lumOff val="25000"/>
                    </a:schemeClr>
                  </a:solidFill>
                  <a:cs typeface="Arial" pitchFamily="34" charset="0"/>
                </a:rPr>
                <a:t>What to choose in 2019</a:t>
              </a:r>
              <a:endParaRPr lang="en-US" altLang="ko-KR" sz="1200" b="1" dirty="0">
                <a:solidFill>
                  <a:schemeClr val="tx1">
                    <a:lumMod val="75000"/>
                    <a:lumOff val="25000"/>
                  </a:schemeClr>
                </a:solidFill>
                <a:cs typeface="Arial" pitchFamily="34" charset="0"/>
              </a:endParaRPr>
            </a:p>
          </p:txBody>
        </p:sp>
        <p:sp>
          <p:nvSpPr>
            <p:cNvPr id="31"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smtClean="0">
                  <a:solidFill>
                    <a:schemeClr val="tx1">
                      <a:lumMod val="75000"/>
                      <a:lumOff val="25000"/>
                    </a:schemeClr>
                  </a:solidFill>
                  <a:cs typeface="Arial" pitchFamily="34" charset="0"/>
                </a:rPr>
                <a:t>Benchmarks</a:t>
              </a:r>
              <a:endParaRPr lang="ko-KR" altLang="en-US" sz="1200" dirty="0">
                <a:solidFill>
                  <a:schemeClr val="tx1">
                    <a:lumMod val="75000"/>
                    <a:lumOff val="25000"/>
                  </a:schemeClr>
                </a:solidFill>
                <a:cs typeface="Arial" pitchFamily="34" charset="0"/>
              </a:endParaRPr>
            </a:p>
          </p:txBody>
        </p:sp>
      </p:grpSp>
      <p:sp>
        <p:nvSpPr>
          <p:cNvPr id="32" name="직사각형 39"/>
          <p:cNvSpPr/>
          <p:nvPr/>
        </p:nvSpPr>
        <p:spPr>
          <a:xfrm>
            <a:off x="2509438" y="4036493"/>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grpSp>
        <p:nvGrpSpPr>
          <p:cNvPr id="33" name="Group 32"/>
          <p:cNvGrpSpPr/>
          <p:nvPr/>
        </p:nvGrpSpPr>
        <p:grpSpPr>
          <a:xfrm>
            <a:off x="3382961" y="4013189"/>
            <a:ext cx="4752528" cy="546274"/>
            <a:chOff x="2299400" y="1781114"/>
            <a:chExt cx="4576856" cy="546274"/>
          </a:xfrm>
        </p:grpSpPr>
        <p:sp>
          <p:nvSpPr>
            <p:cNvPr id="34" name="TextBox 10"/>
            <p:cNvSpPr txBox="1"/>
            <p:nvPr/>
          </p:nvSpPr>
          <p:spPr bwMode="auto">
            <a:xfrm>
              <a:off x="2299400" y="1781114"/>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smtClean="0">
                  <a:solidFill>
                    <a:schemeClr val="tx1">
                      <a:lumMod val="75000"/>
                      <a:lumOff val="25000"/>
                    </a:schemeClr>
                  </a:solidFill>
                  <a:cs typeface="Arial" pitchFamily="34" charset="0"/>
                </a:rPr>
                <a:t>References</a:t>
              </a:r>
              <a:endParaRPr lang="en-US" altLang="ko-KR" sz="1200" b="1" dirty="0">
                <a:solidFill>
                  <a:schemeClr val="tx1">
                    <a:lumMod val="75000"/>
                    <a:lumOff val="25000"/>
                  </a:schemeClr>
                </a:solidFill>
                <a:cs typeface="Arial" pitchFamily="34" charset="0"/>
              </a:endParaRPr>
            </a:p>
          </p:txBody>
        </p:sp>
        <p:sp>
          <p:nvSpPr>
            <p:cNvPr id="35" name="TextBox 12"/>
            <p:cNvSpPr txBox="1"/>
            <p:nvPr/>
          </p:nvSpPr>
          <p:spPr bwMode="auto">
            <a:xfrm>
              <a:off x="2299400" y="2050389"/>
              <a:ext cx="4576856"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endParaRPr lang="ko-KR" altLang="en-US" sz="1200"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descr="https://miro.medium.com/max/700/1*-ycXrPmBs7aJTD6Wyd18Xw.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5398"/>
            <a:ext cx="6905528" cy="5148897"/>
          </a:xfrm>
          <a:prstGeom prst="rect">
            <a:avLst/>
          </a:prstGeom>
          <a:noFill/>
          <a:ln>
            <a:noFill/>
          </a:ln>
        </p:spPr>
      </p:pic>
    </p:spTree>
    <p:extLst>
      <p:ext uri="{BB962C8B-B14F-4D97-AF65-F5344CB8AC3E}">
        <p14:creationId xmlns:p14="http://schemas.microsoft.com/office/powerpoint/2010/main" val="187616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Vue.JS because</a:t>
            </a:r>
          </a:p>
        </p:txBody>
      </p:sp>
      <p:sp>
        <p:nvSpPr>
          <p:cNvPr id="3" name="Text Placeholder 2"/>
          <p:cNvSpPr>
            <a:spLocks noGrp="1"/>
          </p:cNvSpPr>
          <p:nvPr>
            <p:ph type="body" sz="quarter" idx="11"/>
          </p:nvPr>
        </p:nvSpPr>
        <p:spPr>
          <a:xfrm>
            <a:off x="827584" y="699542"/>
            <a:ext cx="8316416" cy="3960440"/>
          </a:xfrm>
        </p:spPr>
        <p:txBody>
          <a:bodyPr/>
          <a:lstStyle/>
          <a:p>
            <a:pPr marL="285750" indent="-285750" algn="l">
              <a:buFont typeface="Arial" pitchFamily="34" charset="0"/>
              <a:buChar char="•"/>
            </a:pPr>
            <a:r>
              <a:rPr lang="en-US" dirty="0" smtClean="0"/>
              <a:t>It </a:t>
            </a:r>
            <a:r>
              <a:rPr lang="en-US" dirty="0"/>
              <a:t>had many questions answered on Stack Overflow</a:t>
            </a:r>
          </a:p>
          <a:p>
            <a:pPr marL="285750" indent="-285750" algn="l">
              <a:buFont typeface="Arial" pitchFamily="34" charset="0"/>
              <a:buChar char="•"/>
            </a:pPr>
            <a:r>
              <a:rPr lang="en-US" dirty="0" smtClean="0"/>
              <a:t>Not </a:t>
            </a:r>
            <a:r>
              <a:rPr lang="en-US" dirty="0"/>
              <a:t>having a community as big as </a:t>
            </a:r>
            <a:r>
              <a:rPr lang="en-US" dirty="0" err="1"/>
              <a:t>React’s</a:t>
            </a:r>
            <a:r>
              <a:rPr lang="en-US" dirty="0"/>
              <a:t> was not a real factor since it was big enough.</a:t>
            </a:r>
          </a:p>
          <a:p>
            <a:pPr marL="285750" indent="-285750" algn="l">
              <a:buFont typeface="Arial" pitchFamily="34" charset="0"/>
              <a:buChar char="•"/>
            </a:pPr>
            <a:r>
              <a:rPr lang="en-US" dirty="0" smtClean="0"/>
              <a:t>Able </a:t>
            </a:r>
            <a:r>
              <a:rPr lang="en-US" dirty="0"/>
              <a:t>to learn really fast made a huge difference</a:t>
            </a:r>
          </a:p>
          <a:p>
            <a:pPr marL="285750" indent="-285750" algn="l">
              <a:buFont typeface="Arial" pitchFamily="34" charset="0"/>
              <a:buChar char="•"/>
            </a:pPr>
            <a:r>
              <a:rPr lang="en-US" dirty="0" smtClean="0"/>
              <a:t>I’m </a:t>
            </a:r>
            <a:r>
              <a:rPr lang="en-US" dirty="0"/>
              <a:t>not saying React is a bad choice, I’m surprised by how big the community is and there’s a good reason for it, but </a:t>
            </a:r>
            <a:r>
              <a:rPr lang="en-US" dirty="0" err="1"/>
              <a:t>jQuery</a:t>
            </a:r>
            <a:r>
              <a:rPr lang="en-US" dirty="0"/>
              <a:t> is bigger and that doesn’t make it a good framework / library for the project we wanted to do</a:t>
            </a:r>
            <a:r>
              <a:rPr lang="en-US" dirty="0" smtClean="0"/>
              <a:t>.</a:t>
            </a:r>
            <a:endParaRPr lang="en-US" dirty="0"/>
          </a:p>
          <a:p>
            <a:pPr marL="285750" indent="-285750" algn="l">
              <a:buFont typeface="Arial" pitchFamily="34" charset="0"/>
              <a:buChar char="•"/>
            </a:pPr>
            <a:r>
              <a:rPr lang="en-US" dirty="0" smtClean="0"/>
              <a:t>Reference: </a:t>
            </a:r>
            <a:r>
              <a:rPr lang="en-US" dirty="0" smtClean="0">
                <a:hlinkClick r:id="rId2"/>
              </a:rPr>
              <a:t>link</a:t>
            </a:r>
            <a:endParaRPr lang="en-US" dirty="0"/>
          </a:p>
          <a:p>
            <a:endParaRPr lang="en-US" dirty="0"/>
          </a:p>
        </p:txBody>
      </p:sp>
    </p:spTree>
    <p:extLst>
      <p:ext uri="{BB962C8B-B14F-4D97-AF65-F5344CB8AC3E}">
        <p14:creationId xmlns:p14="http://schemas.microsoft.com/office/powerpoint/2010/main" val="1438296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React </a:t>
            </a:r>
            <a:r>
              <a:rPr lang="en-US" altLang="ko-KR" dirty="0" err="1"/>
              <a:t>vs</a:t>
            </a:r>
            <a:r>
              <a:rPr lang="en-US" altLang="ko-KR" dirty="0"/>
              <a:t> Angular </a:t>
            </a:r>
            <a:r>
              <a:rPr lang="en-US" altLang="ko-KR" dirty="0" err="1"/>
              <a:t>vs</a:t>
            </a:r>
            <a:r>
              <a:rPr lang="en-US" altLang="ko-KR" dirty="0"/>
              <a:t> Vue.js — What to choose in 2019?</a:t>
            </a:r>
            <a:endParaRPr lang="ko-KR" altLang="en-US"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2635207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descr="https://miro.medium.com/max/3840/1*MjrP9m07l0qJ0Y9TSH1QCA.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98" y="699542"/>
            <a:ext cx="9169997" cy="3744416"/>
          </a:xfrm>
          <a:prstGeom prst="rect">
            <a:avLst/>
          </a:prstGeom>
          <a:noFill/>
          <a:ln>
            <a:noFill/>
          </a:ln>
        </p:spPr>
      </p:pic>
    </p:spTree>
    <p:extLst>
      <p:ext uri="{BB962C8B-B14F-4D97-AF65-F5344CB8AC3E}">
        <p14:creationId xmlns:p14="http://schemas.microsoft.com/office/powerpoint/2010/main" val="2556343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 name="Picture 3" descr="https://miro.medium.com/max/1200/1*fLvLBaoQ4FIt7xf5bY8CBg.png"/>
          <p:cNvPicPr/>
          <p:nvPr/>
        </p:nvPicPr>
        <p:blipFill>
          <a:blip r:embed="rId2">
            <a:extLst>
              <a:ext uri="{28A0092B-C50C-407E-A947-70E740481C1C}">
                <a14:useLocalDpi xmlns:a14="http://schemas.microsoft.com/office/drawing/2010/main" val="0"/>
              </a:ext>
            </a:extLst>
          </a:blip>
          <a:srcRect/>
          <a:stretch>
            <a:fillRect/>
          </a:stretch>
        </p:blipFill>
        <p:spPr bwMode="auto">
          <a:xfrm>
            <a:off x="495651" y="78611"/>
            <a:ext cx="8192045" cy="5064889"/>
          </a:xfrm>
          <a:prstGeom prst="rect">
            <a:avLst/>
          </a:prstGeom>
          <a:noFill/>
          <a:ln>
            <a:noFill/>
          </a:ln>
        </p:spPr>
      </p:pic>
    </p:spTree>
    <p:extLst>
      <p:ext uri="{BB962C8B-B14F-4D97-AF65-F5344CB8AC3E}">
        <p14:creationId xmlns:p14="http://schemas.microsoft.com/office/powerpoint/2010/main" val="229949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smtClean="0"/>
              <a:t>Angular</a:t>
            </a:r>
            <a:endParaRPr lang="ko-KR" altLang="en-US" dirty="0"/>
          </a:p>
        </p:txBody>
      </p:sp>
      <p:sp>
        <p:nvSpPr>
          <p:cNvPr id="3" name="Text Placeholder 2"/>
          <p:cNvSpPr>
            <a:spLocks noGrp="1"/>
          </p:cNvSpPr>
          <p:nvPr>
            <p:ph type="body" sz="quarter" idx="11"/>
          </p:nvPr>
        </p:nvSpPr>
        <p:spPr>
          <a:xfrm>
            <a:off x="0" y="699542"/>
            <a:ext cx="9144000" cy="360040"/>
          </a:xfrm>
        </p:spPr>
        <p:txBody>
          <a:bodyPr/>
          <a:lstStyle/>
          <a:p>
            <a:pPr lvl="0"/>
            <a:r>
              <a:rPr lang="en-US" altLang="ko-KR" dirty="0"/>
              <a:t>Angular is a super heroic JavaScript MVVM framework, founded in 2009, which is awesome for building highly interactive web applications.</a:t>
            </a:r>
            <a:endParaRPr lang="en-US" altLang="ko-KR" dirty="0"/>
          </a:p>
        </p:txBody>
      </p:sp>
      <p:sp>
        <p:nvSpPr>
          <p:cNvPr id="9" name="TextBox 8"/>
          <p:cNvSpPr txBox="1"/>
          <p:nvPr/>
        </p:nvSpPr>
        <p:spPr>
          <a:xfrm>
            <a:off x="2650187" y="1355235"/>
            <a:ext cx="1772550" cy="307777"/>
          </a:xfrm>
          <a:prstGeom prst="rect">
            <a:avLst/>
          </a:prstGeom>
          <a:noFill/>
        </p:spPr>
        <p:txBody>
          <a:bodyPr wrap="square" rtlCol="0">
            <a:spAutoFit/>
          </a:bodyPr>
          <a:lstStyle/>
          <a:p>
            <a:r>
              <a:rPr lang="en-US" altLang="ko-KR" sz="1400" b="1" dirty="0">
                <a:solidFill>
                  <a:schemeClr val="bg1"/>
                </a:solidFill>
                <a:latin typeface="Arial" pitchFamily="34" charset="0"/>
                <a:cs typeface="Arial" pitchFamily="34" charset="0"/>
              </a:rPr>
              <a:t>Content  Here</a:t>
            </a:r>
            <a:endParaRPr lang="ko-KR" altLang="en-US" sz="1400" b="1" dirty="0">
              <a:solidFill>
                <a:schemeClr val="bg1"/>
              </a:solidFill>
              <a:latin typeface="Arial" pitchFamily="34" charset="0"/>
              <a:cs typeface="Arial" pitchFamily="34" charset="0"/>
            </a:endParaRPr>
          </a:p>
        </p:txBody>
      </p:sp>
      <p:sp>
        <p:nvSpPr>
          <p:cNvPr id="14" name="TextBox 13"/>
          <p:cNvSpPr txBox="1"/>
          <p:nvPr/>
        </p:nvSpPr>
        <p:spPr>
          <a:xfrm>
            <a:off x="539552" y="1258925"/>
            <a:ext cx="1872208" cy="279757"/>
          </a:xfrm>
          <a:prstGeom prst="rect">
            <a:avLst/>
          </a:prstGeom>
          <a:noFill/>
        </p:spPr>
        <p:txBody>
          <a:bodyPr wrap="square" rtlCol="0">
            <a:spAutoFit/>
          </a:bodyPr>
          <a:lstStyle/>
          <a:p>
            <a:pPr>
              <a:lnSpc>
                <a:spcPct val="110000"/>
              </a:lnSpc>
            </a:pPr>
            <a:r>
              <a:rPr lang="en-US" altLang="ko-KR" sz="1200" b="1" dirty="0">
                <a:solidFill>
                  <a:schemeClr val="tx1">
                    <a:lumMod val="65000"/>
                    <a:lumOff val="35000"/>
                  </a:schemeClr>
                </a:solidFill>
                <a:latin typeface="Arial" pitchFamily="34" charset="0"/>
                <a:cs typeface="Arial" pitchFamily="34" charset="0"/>
              </a:rPr>
              <a:t>Benefits of Angular</a:t>
            </a:r>
            <a:endParaRPr lang="en-US" altLang="ko-KR" sz="1200" b="1" dirty="0">
              <a:solidFill>
                <a:schemeClr val="tx1">
                  <a:lumMod val="65000"/>
                  <a:lumOff val="35000"/>
                </a:schemeClr>
              </a:solidFill>
              <a:latin typeface="Arial" pitchFamily="34" charset="0"/>
              <a:cs typeface="Arial" pitchFamily="34" charset="0"/>
            </a:endParaRPr>
          </a:p>
        </p:txBody>
      </p:sp>
      <p:sp>
        <p:nvSpPr>
          <p:cNvPr id="15" name="TextBox 14"/>
          <p:cNvSpPr txBox="1"/>
          <p:nvPr/>
        </p:nvSpPr>
        <p:spPr>
          <a:xfrm>
            <a:off x="539552" y="1626399"/>
            <a:ext cx="3744416" cy="2139047"/>
          </a:xfrm>
          <a:prstGeom prst="rect">
            <a:avLst/>
          </a:prstGeom>
          <a:noFill/>
        </p:spPr>
        <p:txBody>
          <a:bodyPr wrap="square" rtlCol="0">
            <a:spAutoFit/>
          </a:bodyPr>
          <a:lstStyle/>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Using Typescript and </a:t>
            </a:r>
            <a:r>
              <a:rPr lang="en-US" altLang="ko-KR" sz="1100" dirty="0">
                <a:solidFill>
                  <a:schemeClr val="tx1">
                    <a:lumMod val="75000"/>
                    <a:lumOff val="25000"/>
                  </a:schemeClr>
                </a:solidFill>
                <a:latin typeface="Arial" pitchFamily="34" charset="0"/>
                <a:cs typeface="Arial" pitchFamily="34" charset="0"/>
              </a:rPr>
              <a:t>has exceptional support for it</a:t>
            </a:r>
            <a:r>
              <a:rPr lang="en-US" altLang="ko-KR" sz="1100" dirty="0" smtClean="0">
                <a:solidFill>
                  <a:schemeClr val="tx1">
                    <a:lumMod val="75000"/>
                    <a:lumOff val="25000"/>
                  </a:schemeClr>
                </a:solidFill>
                <a:latin typeface="Arial" pitchFamily="34" charset="0"/>
                <a:cs typeface="Arial" pitchFamily="34" charset="0"/>
              </a:rPr>
              <a:t>.</a:t>
            </a:r>
          </a:p>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Detailed documentation. However</a:t>
            </a:r>
            <a:r>
              <a:rPr lang="en-US" altLang="ko-KR" sz="1100" dirty="0">
                <a:solidFill>
                  <a:schemeClr val="tx1">
                    <a:lumMod val="75000"/>
                    <a:lumOff val="25000"/>
                  </a:schemeClr>
                </a:solidFill>
                <a:latin typeface="Arial" pitchFamily="34" charset="0"/>
                <a:cs typeface="Arial" pitchFamily="34" charset="0"/>
              </a:rPr>
              <a:t>, this requires more time for education</a:t>
            </a:r>
            <a:r>
              <a:rPr lang="en-US" altLang="ko-KR" sz="1100" dirty="0" smtClean="0">
                <a:solidFill>
                  <a:schemeClr val="tx1">
                    <a:lumMod val="75000"/>
                    <a:lumOff val="25000"/>
                  </a:schemeClr>
                </a:solidFill>
                <a:latin typeface="Arial" pitchFamily="34" charset="0"/>
                <a:cs typeface="Arial" pitchFamily="34" charset="0"/>
              </a:rPr>
              <a:t>.</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One-way data binding that enables singular </a:t>
            </a:r>
            <a:r>
              <a:rPr lang="en-US" altLang="ko-KR" sz="1100" dirty="0" smtClean="0">
                <a:solidFill>
                  <a:schemeClr val="tx1">
                    <a:lumMod val="75000"/>
                    <a:lumOff val="25000"/>
                  </a:schemeClr>
                </a:solidFill>
                <a:latin typeface="Arial" pitchFamily="34" charset="0"/>
                <a:cs typeface="Arial" pitchFamily="34" charset="0"/>
              </a:rPr>
              <a:t>behavior </a:t>
            </a:r>
            <a:r>
              <a:rPr lang="en-US" altLang="ko-KR" sz="1100" dirty="0">
                <a:solidFill>
                  <a:schemeClr val="tx1">
                    <a:lumMod val="75000"/>
                    <a:lumOff val="25000"/>
                  </a:schemeClr>
                </a:solidFill>
                <a:latin typeface="Arial" pitchFamily="34" charset="0"/>
                <a:cs typeface="Arial" pitchFamily="34" charset="0"/>
              </a:rPr>
              <a:t>for the app which minimized risks of possible errors</a:t>
            </a:r>
            <a:r>
              <a:rPr lang="en-US" altLang="ko-KR" sz="1100" dirty="0" smtClean="0">
                <a:solidFill>
                  <a:schemeClr val="tx1">
                    <a:lumMod val="75000"/>
                    <a:lumOff val="25000"/>
                  </a:schemeClr>
                </a:solidFill>
                <a:latin typeface="Arial" pitchFamily="34" charset="0"/>
                <a:cs typeface="Arial" pitchFamily="34" charset="0"/>
              </a:rPr>
              <a:t>.</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MVVM (</a:t>
            </a:r>
            <a:r>
              <a:rPr lang="en-US" altLang="ko-KR" sz="1100" dirty="0" smtClean="0">
                <a:solidFill>
                  <a:schemeClr val="tx1">
                    <a:lumMod val="75000"/>
                    <a:lumOff val="25000"/>
                  </a:schemeClr>
                </a:solidFill>
                <a:latin typeface="Arial" pitchFamily="34" charset="0"/>
                <a:cs typeface="Arial" pitchFamily="34" charset="0"/>
              </a:rPr>
              <a:t>Model-View-</a:t>
            </a:r>
            <a:r>
              <a:rPr lang="en-US" altLang="ko-KR" sz="1100" dirty="0" err="1" smtClean="0">
                <a:solidFill>
                  <a:schemeClr val="tx1">
                    <a:lumMod val="75000"/>
                    <a:lumOff val="25000"/>
                  </a:schemeClr>
                </a:solidFill>
                <a:latin typeface="Arial" pitchFamily="34" charset="0"/>
                <a:cs typeface="Arial" pitchFamily="34" charset="0"/>
              </a:rPr>
              <a:t>ViewModel</a:t>
            </a:r>
            <a:r>
              <a:rPr lang="en-US" altLang="ko-KR" sz="1100" dirty="0" smtClean="0">
                <a:solidFill>
                  <a:schemeClr val="tx1">
                    <a:lumMod val="75000"/>
                    <a:lumOff val="25000"/>
                  </a:schemeClr>
                </a:solidFill>
                <a:latin typeface="Arial" pitchFamily="34" charset="0"/>
                <a:cs typeface="Arial" pitchFamily="34" charset="0"/>
              </a:rPr>
              <a:t>) separate the work </a:t>
            </a:r>
            <a:r>
              <a:rPr lang="en-US" altLang="ko-KR" sz="1100" dirty="0">
                <a:solidFill>
                  <a:schemeClr val="tx1">
                    <a:lumMod val="75000"/>
                    <a:lumOff val="25000"/>
                  </a:schemeClr>
                </a:solidFill>
                <a:latin typeface="Arial" pitchFamily="34" charset="0"/>
                <a:cs typeface="Arial" pitchFamily="34" charset="0"/>
              </a:rPr>
              <a:t>on the </a:t>
            </a:r>
            <a:r>
              <a:rPr lang="en-US" altLang="ko-KR" sz="1100" dirty="0" smtClean="0">
                <a:solidFill>
                  <a:schemeClr val="tx1">
                    <a:lumMod val="75000"/>
                    <a:lumOff val="25000"/>
                  </a:schemeClr>
                </a:solidFill>
                <a:latin typeface="Arial" pitchFamily="34" charset="0"/>
                <a:cs typeface="Arial" pitchFamily="34" charset="0"/>
              </a:rPr>
              <a:t>same app - same </a:t>
            </a:r>
            <a:r>
              <a:rPr lang="en-US" altLang="ko-KR" sz="1100" dirty="0">
                <a:solidFill>
                  <a:schemeClr val="tx1">
                    <a:lumMod val="75000"/>
                    <a:lumOff val="25000"/>
                  </a:schemeClr>
                </a:solidFill>
                <a:latin typeface="Arial" pitchFamily="34" charset="0"/>
                <a:cs typeface="Arial" pitchFamily="34" charset="0"/>
              </a:rPr>
              <a:t>set of data</a:t>
            </a:r>
            <a:r>
              <a:rPr lang="en-US" altLang="ko-KR" sz="1100" dirty="0" smtClean="0">
                <a:solidFill>
                  <a:schemeClr val="tx1">
                    <a:lumMod val="75000"/>
                    <a:lumOff val="25000"/>
                  </a:schemeClr>
                </a:solidFill>
                <a:latin typeface="Arial" pitchFamily="34" charset="0"/>
                <a:cs typeface="Arial" pitchFamily="34" charset="0"/>
              </a:rPr>
              <a:t>.</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Dependency injection of the features related to the components with modules and modularity in general.</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Structure and architecture specifically created for great project </a:t>
            </a:r>
            <a:r>
              <a:rPr lang="en-US" altLang="ko-KR" sz="1100" dirty="0" smtClean="0">
                <a:solidFill>
                  <a:schemeClr val="tx1">
                    <a:lumMod val="75000"/>
                    <a:lumOff val="25000"/>
                  </a:schemeClr>
                </a:solidFill>
                <a:latin typeface="Arial" pitchFamily="34" charset="0"/>
                <a:cs typeface="Arial" pitchFamily="34" charset="0"/>
              </a:rPr>
              <a:t>scalability.</a:t>
            </a:r>
            <a:r>
              <a:rPr lang="en-US" altLang="ko-KR" sz="1200" dirty="0" smtClean="0">
                <a:solidFill>
                  <a:schemeClr val="tx1">
                    <a:lumMod val="75000"/>
                    <a:lumOff val="25000"/>
                  </a:schemeClr>
                </a:solidFill>
                <a:latin typeface="Arial" pitchFamily="34" charset="0"/>
                <a:cs typeface="Arial" pitchFamily="34" charset="0"/>
              </a:rPr>
              <a:t/>
            </a:r>
            <a:br>
              <a:rPr lang="en-US" altLang="ko-KR" sz="1200" dirty="0" smtClean="0">
                <a:solidFill>
                  <a:schemeClr val="tx1">
                    <a:lumMod val="75000"/>
                    <a:lumOff val="25000"/>
                  </a:schemeClr>
                </a:solidFill>
                <a:latin typeface="Arial" pitchFamily="34" charset="0"/>
                <a:cs typeface="Arial" pitchFamily="34" charset="0"/>
              </a:rPr>
            </a:br>
            <a:endParaRPr lang="ko-KR" altLang="en-US" sz="1200" dirty="0">
              <a:solidFill>
                <a:schemeClr val="tx1">
                  <a:lumMod val="75000"/>
                  <a:lumOff val="25000"/>
                </a:schemeClr>
              </a:solidFill>
              <a:latin typeface="Arial" pitchFamily="34" charset="0"/>
              <a:cs typeface="Arial" pitchFamily="34" charset="0"/>
            </a:endParaRPr>
          </a:p>
        </p:txBody>
      </p:sp>
      <p:sp>
        <p:nvSpPr>
          <p:cNvPr id="16" name="TextBox 15"/>
          <p:cNvSpPr txBox="1"/>
          <p:nvPr/>
        </p:nvSpPr>
        <p:spPr>
          <a:xfrm>
            <a:off x="6732240" y="1258416"/>
            <a:ext cx="1872208" cy="279757"/>
          </a:xfrm>
          <a:prstGeom prst="rect">
            <a:avLst/>
          </a:prstGeom>
          <a:noFill/>
        </p:spPr>
        <p:txBody>
          <a:bodyPr wrap="square" rtlCol="0">
            <a:spAutoFit/>
          </a:bodyPr>
          <a:lstStyle/>
          <a:p>
            <a:pPr algn="r">
              <a:lnSpc>
                <a:spcPct val="110000"/>
              </a:lnSpc>
            </a:pPr>
            <a:r>
              <a:rPr lang="en-US" altLang="ko-KR" sz="1200" b="1" dirty="0">
                <a:solidFill>
                  <a:schemeClr val="tx1">
                    <a:lumMod val="65000"/>
                    <a:lumOff val="35000"/>
                  </a:schemeClr>
                </a:solidFill>
                <a:latin typeface="Arial" pitchFamily="34" charset="0"/>
                <a:cs typeface="Arial" pitchFamily="34" charset="0"/>
              </a:rPr>
              <a:t>Drawbacks of Angular</a:t>
            </a:r>
            <a:endParaRPr lang="en-US" altLang="ko-KR" sz="1200" b="1" dirty="0">
              <a:solidFill>
                <a:schemeClr val="tx1">
                  <a:lumMod val="65000"/>
                  <a:lumOff val="35000"/>
                </a:schemeClr>
              </a:solidFill>
              <a:latin typeface="Arial" pitchFamily="34" charset="0"/>
              <a:cs typeface="Arial" pitchFamily="34" charset="0"/>
            </a:endParaRPr>
          </a:p>
        </p:txBody>
      </p:sp>
      <p:sp>
        <p:nvSpPr>
          <p:cNvPr id="17" name="TextBox 16"/>
          <p:cNvSpPr txBox="1"/>
          <p:nvPr/>
        </p:nvSpPr>
        <p:spPr>
          <a:xfrm>
            <a:off x="4422737" y="1625890"/>
            <a:ext cx="4181711" cy="1785104"/>
          </a:xfrm>
          <a:prstGeom prst="rect">
            <a:avLst/>
          </a:prstGeom>
          <a:noFill/>
        </p:spPr>
        <p:txBody>
          <a:bodyPr wrap="square" rtlCol="0">
            <a:spAutoFit/>
          </a:bodyPr>
          <a:lstStyle/>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Variety of different </a:t>
            </a:r>
            <a:r>
              <a:rPr lang="en-US" altLang="ko-KR" sz="1100" dirty="0" smtClean="0">
                <a:solidFill>
                  <a:schemeClr val="tx1">
                    <a:lumMod val="75000"/>
                    <a:lumOff val="25000"/>
                  </a:schemeClr>
                </a:solidFill>
                <a:latin typeface="Arial" pitchFamily="34" charset="0"/>
                <a:cs typeface="Arial" pitchFamily="34" charset="0"/>
              </a:rPr>
              <a:t>structures(Injectable, </a:t>
            </a:r>
            <a:r>
              <a:rPr lang="en-US" altLang="ko-KR" sz="1100" dirty="0">
                <a:solidFill>
                  <a:schemeClr val="tx1">
                    <a:lumMod val="75000"/>
                    <a:lumOff val="25000"/>
                  </a:schemeClr>
                </a:solidFill>
                <a:latin typeface="Arial" pitchFamily="34" charset="0"/>
                <a:cs typeface="Arial" pitchFamily="34" charset="0"/>
              </a:rPr>
              <a:t>Components, Pipes, Modules etc.) makes it a bit harder to learn in comparison with React and </a:t>
            </a:r>
            <a:r>
              <a:rPr lang="en-US" altLang="ko-KR" sz="1100" dirty="0" smtClean="0">
                <a:solidFill>
                  <a:schemeClr val="tx1">
                    <a:lumMod val="75000"/>
                    <a:lumOff val="25000"/>
                  </a:schemeClr>
                </a:solidFill>
                <a:latin typeface="Arial" pitchFamily="34" charset="0"/>
                <a:cs typeface="Arial" pitchFamily="34" charset="0"/>
              </a:rPr>
              <a:t>Vue.js - only </a:t>
            </a:r>
            <a:r>
              <a:rPr lang="en-US" altLang="ko-KR" sz="1100" dirty="0">
                <a:solidFill>
                  <a:schemeClr val="tx1">
                    <a:lumMod val="75000"/>
                    <a:lumOff val="25000"/>
                  </a:schemeClr>
                </a:solidFill>
                <a:latin typeface="Arial" pitchFamily="34" charset="0"/>
                <a:cs typeface="Arial" pitchFamily="34" charset="0"/>
              </a:rPr>
              <a:t>“Component” in mind.</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Relatively slower performance, according to different benchmarks</a:t>
            </a:r>
            <a:r>
              <a:rPr lang="en-US" altLang="ko-KR" sz="1100" dirty="0" smtClean="0">
                <a:solidFill>
                  <a:schemeClr val="tx1">
                    <a:lumMod val="75000"/>
                    <a:lumOff val="25000"/>
                  </a:schemeClr>
                </a:solidFill>
                <a:latin typeface="Arial" pitchFamily="34" charset="0"/>
                <a:cs typeface="Arial" pitchFamily="34" charset="0"/>
              </a:rPr>
              <a:t>.</a:t>
            </a:r>
          </a:p>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Companies </a:t>
            </a:r>
            <a:r>
              <a:rPr lang="en-US" altLang="ko-KR" sz="1100" dirty="0">
                <a:solidFill>
                  <a:schemeClr val="tx1">
                    <a:lumMod val="75000"/>
                    <a:lumOff val="25000"/>
                  </a:schemeClr>
                </a:solidFill>
                <a:latin typeface="Arial" pitchFamily="34" charset="0"/>
                <a:cs typeface="Arial" pitchFamily="34" charset="0"/>
              </a:rPr>
              <a:t>that use Angular: Microsoft, Autodesk, MacDonald’s, UPS, Cisco Solution Partner Program, AT&amp;T, Apple, Adobe, </a:t>
            </a:r>
            <a:r>
              <a:rPr lang="en-US" altLang="ko-KR" sz="1100" dirty="0" err="1">
                <a:solidFill>
                  <a:schemeClr val="tx1">
                    <a:lumMod val="75000"/>
                    <a:lumOff val="25000"/>
                  </a:schemeClr>
                </a:solidFill>
                <a:latin typeface="Arial" pitchFamily="34" charset="0"/>
                <a:cs typeface="Arial" pitchFamily="34" charset="0"/>
              </a:rPr>
              <a:t>GoPro</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ProtonMail</a:t>
            </a:r>
            <a:r>
              <a:rPr lang="en-US" altLang="ko-KR" sz="1100" dirty="0">
                <a:solidFill>
                  <a:schemeClr val="tx1">
                    <a:lumMod val="75000"/>
                    <a:lumOff val="25000"/>
                  </a:schemeClr>
                </a:solidFill>
                <a:latin typeface="Arial" pitchFamily="34" charset="0"/>
                <a:cs typeface="Arial" pitchFamily="34" charset="0"/>
              </a:rPr>
              <a:t>, </a:t>
            </a:r>
            <a:r>
              <a:rPr lang="en-US" altLang="ko-KR" sz="1100" dirty="0" smtClean="0">
                <a:solidFill>
                  <a:schemeClr val="tx1">
                    <a:lumMod val="75000"/>
                    <a:lumOff val="25000"/>
                  </a:schemeClr>
                </a:solidFill>
                <a:latin typeface="Arial" pitchFamily="34" charset="0"/>
                <a:cs typeface="Arial" pitchFamily="34" charset="0"/>
              </a:rPr>
              <a:t>Freelancer</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Udemy</a:t>
            </a:r>
            <a:r>
              <a:rPr lang="en-US" altLang="ko-KR" sz="1100" dirty="0">
                <a:solidFill>
                  <a:schemeClr val="tx1">
                    <a:lumMod val="75000"/>
                    <a:lumOff val="25000"/>
                  </a:schemeClr>
                </a:solidFill>
                <a:latin typeface="Arial" pitchFamily="34" charset="0"/>
                <a:cs typeface="Arial" pitchFamily="34" charset="0"/>
              </a:rPr>
              <a:t>, YouTube, </a:t>
            </a:r>
            <a:r>
              <a:rPr lang="en-US" altLang="ko-KR" sz="1100" dirty="0" err="1">
                <a:solidFill>
                  <a:schemeClr val="tx1">
                    <a:lumMod val="75000"/>
                    <a:lumOff val="25000"/>
                  </a:schemeClr>
                </a:solidFill>
                <a:latin typeface="Arial" pitchFamily="34" charset="0"/>
                <a:cs typeface="Arial" pitchFamily="34" charset="0"/>
              </a:rPr>
              <a:t>Paypal</a:t>
            </a:r>
            <a:r>
              <a:rPr lang="en-US" altLang="ko-KR" sz="1100" dirty="0">
                <a:solidFill>
                  <a:schemeClr val="tx1">
                    <a:lumMod val="75000"/>
                    <a:lumOff val="25000"/>
                  </a:schemeClr>
                </a:solidFill>
                <a:latin typeface="Arial" pitchFamily="34" charset="0"/>
                <a:cs typeface="Arial" pitchFamily="34" charset="0"/>
              </a:rPr>
              <a:t>, Nike, Google, Telegram, Weather, </a:t>
            </a:r>
            <a:r>
              <a:rPr lang="en-US" altLang="ko-KR" sz="1100" dirty="0" err="1">
                <a:solidFill>
                  <a:schemeClr val="tx1">
                    <a:lumMod val="75000"/>
                    <a:lumOff val="25000"/>
                  </a:schemeClr>
                </a:solidFill>
                <a:latin typeface="Arial" pitchFamily="34" charset="0"/>
                <a:cs typeface="Arial" pitchFamily="34" charset="0"/>
              </a:rPr>
              <a:t>iStockphoto</a:t>
            </a:r>
            <a:r>
              <a:rPr lang="en-US" altLang="ko-KR" sz="1100" dirty="0">
                <a:solidFill>
                  <a:schemeClr val="tx1">
                    <a:lumMod val="75000"/>
                    <a:lumOff val="25000"/>
                  </a:schemeClr>
                </a:solidFill>
                <a:latin typeface="Arial" pitchFamily="34" charset="0"/>
                <a:cs typeface="Arial" pitchFamily="34" charset="0"/>
              </a:rPr>
              <a:t>, </a:t>
            </a:r>
            <a:r>
              <a:rPr lang="en-US" altLang="ko-KR" sz="1100" dirty="0" smtClean="0">
                <a:solidFill>
                  <a:schemeClr val="tx1">
                    <a:lumMod val="75000"/>
                    <a:lumOff val="25000"/>
                  </a:schemeClr>
                </a:solidFill>
                <a:latin typeface="Arial" pitchFamily="34" charset="0"/>
                <a:cs typeface="Arial" pitchFamily="34" charset="0"/>
              </a:rPr>
              <a:t>AWS</a:t>
            </a:r>
            <a:endParaRPr lang="en-US" altLang="ko-KR" sz="11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590989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smtClean="0"/>
              <a:t>React</a:t>
            </a:r>
            <a:endParaRPr lang="ko-KR" altLang="en-US" dirty="0"/>
          </a:p>
        </p:txBody>
      </p:sp>
      <p:sp>
        <p:nvSpPr>
          <p:cNvPr id="3" name="Text Placeholder 2"/>
          <p:cNvSpPr>
            <a:spLocks noGrp="1"/>
          </p:cNvSpPr>
          <p:nvPr>
            <p:ph type="body" sz="quarter" idx="11"/>
          </p:nvPr>
        </p:nvSpPr>
        <p:spPr>
          <a:xfrm>
            <a:off x="0" y="699542"/>
            <a:ext cx="9144000" cy="360040"/>
          </a:xfrm>
        </p:spPr>
        <p:txBody>
          <a:bodyPr/>
          <a:lstStyle/>
          <a:p>
            <a:pPr lvl="0"/>
            <a:r>
              <a:rPr lang="en-US" dirty="0"/>
              <a:t>React is a JavaScript library, open sourced by Facebook in 2013, which is great for building modern single-page applications of any size and scale.</a:t>
            </a:r>
            <a:r>
              <a:rPr lang="en-US" altLang="ko-KR" dirty="0" smtClean="0"/>
              <a:t>.</a:t>
            </a:r>
            <a:endParaRPr lang="en-US" altLang="ko-KR" dirty="0"/>
          </a:p>
        </p:txBody>
      </p:sp>
      <p:sp>
        <p:nvSpPr>
          <p:cNvPr id="14" name="TextBox 13"/>
          <p:cNvSpPr txBox="1"/>
          <p:nvPr/>
        </p:nvSpPr>
        <p:spPr>
          <a:xfrm>
            <a:off x="539552" y="1258925"/>
            <a:ext cx="1872208" cy="295466"/>
          </a:xfrm>
          <a:prstGeom prst="rect">
            <a:avLst/>
          </a:prstGeom>
          <a:noFill/>
        </p:spPr>
        <p:txBody>
          <a:bodyPr wrap="square" rtlCol="0">
            <a:spAutoFit/>
          </a:bodyPr>
          <a:lstStyle/>
          <a:p>
            <a:pPr>
              <a:lnSpc>
                <a:spcPct val="110000"/>
              </a:lnSpc>
            </a:pPr>
            <a:r>
              <a:rPr lang="en-US" altLang="ko-KR" sz="1200" b="1" dirty="0">
                <a:solidFill>
                  <a:schemeClr val="tx1">
                    <a:lumMod val="65000"/>
                    <a:lumOff val="35000"/>
                  </a:schemeClr>
                </a:solidFill>
                <a:latin typeface="Arial" pitchFamily="34" charset="0"/>
                <a:cs typeface="Arial" pitchFamily="34" charset="0"/>
              </a:rPr>
              <a:t>Benefits of </a:t>
            </a:r>
            <a:r>
              <a:rPr lang="en-US" altLang="ko-KR" sz="1200" b="1" dirty="0" smtClean="0">
                <a:solidFill>
                  <a:schemeClr val="tx1">
                    <a:lumMod val="65000"/>
                    <a:lumOff val="35000"/>
                  </a:schemeClr>
                </a:solidFill>
                <a:latin typeface="Arial" pitchFamily="34" charset="0"/>
                <a:cs typeface="Arial" pitchFamily="34" charset="0"/>
              </a:rPr>
              <a:t>React</a:t>
            </a:r>
            <a:endParaRPr lang="en-US" altLang="ko-KR" sz="1200" b="1" dirty="0">
              <a:solidFill>
                <a:schemeClr val="tx1">
                  <a:lumMod val="65000"/>
                  <a:lumOff val="35000"/>
                </a:schemeClr>
              </a:solidFill>
              <a:latin typeface="Arial" pitchFamily="34" charset="0"/>
              <a:cs typeface="Arial" pitchFamily="34" charset="0"/>
            </a:endParaRPr>
          </a:p>
        </p:txBody>
      </p:sp>
      <p:sp>
        <p:nvSpPr>
          <p:cNvPr id="15" name="TextBox 14"/>
          <p:cNvSpPr txBox="1"/>
          <p:nvPr/>
        </p:nvSpPr>
        <p:spPr>
          <a:xfrm>
            <a:off x="539552" y="1626399"/>
            <a:ext cx="3744416" cy="2669962"/>
          </a:xfrm>
          <a:prstGeom prst="rect">
            <a:avLst/>
          </a:prstGeom>
          <a:noFill/>
        </p:spPr>
        <p:txBody>
          <a:bodyPr wrap="square" rtlCol="0">
            <a:spAutoFit/>
          </a:bodyPr>
          <a:lstStyle/>
          <a:p>
            <a:pPr marL="171450" indent="-171450">
              <a:buFont typeface="Arial" pitchFamily="34" charset="0"/>
              <a:buChar char="•"/>
            </a:pPr>
            <a:r>
              <a:rPr lang="en-US" altLang="ko-KR" sz="1050" dirty="0">
                <a:solidFill>
                  <a:schemeClr val="tx1">
                    <a:lumMod val="75000"/>
                    <a:lumOff val="25000"/>
                  </a:schemeClr>
                </a:solidFill>
                <a:latin typeface="Arial" pitchFamily="34" charset="0"/>
                <a:cs typeface="Arial" pitchFamily="34" charset="0"/>
              </a:rPr>
              <a:t>Easy to </a:t>
            </a:r>
            <a:r>
              <a:rPr lang="en-US" altLang="ko-KR" sz="1050" dirty="0" smtClean="0">
                <a:solidFill>
                  <a:schemeClr val="tx1">
                    <a:lumMod val="75000"/>
                    <a:lumOff val="25000"/>
                  </a:schemeClr>
                </a:solidFill>
                <a:latin typeface="Arial" pitchFamily="34" charset="0"/>
                <a:cs typeface="Arial" pitchFamily="34" charset="0"/>
              </a:rPr>
              <a:t>learn, </a:t>
            </a:r>
            <a:r>
              <a:rPr lang="en-US" altLang="ko-KR" sz="1050" dirty="0">
                <a:solidFill>
                  <a:schemeClr val="tx1">
                    <a:lumMod val="75000"/>
                    <a:lumOff val="25000"/>
                  </a:schemeClr>
                </a:solidFill>
                <a:latin typeface="Arial" pitchFamily="34" charset="0"/>
                <a:cs typeface="Arial" pitchFamily="34" charset="0"/>
              </a:rPr>
              <a:t>use of JSX (an HTML-like syntax) for </a:t>
            </a:r>
            <a:r>
              <a:rPr lang="en-US" altLang="ko-KR" sz="1050" dirty="0" err="1">
                <a:solidFill>
                  <a:schemeClr val="tx1">
                    <a:lumMod val="75000"/>
                    <a:lumOff val="25000"/>
                  </a:schemeClr>
                </a:solidFill>
                <a:latin typeface="Arial" pitchFamily="34" charset="0"/>
                <a:cs typeface="Arial" pitchFamily="34" charset="0"/>
              </a:rPr>
              <a:t>templating</a:t>
            </a:r>
            <a:r>
              <a:rPr lang="en-US" altLang="ko-KR" sz="1050" dirty="0">
                <a:solidFill>
                  <a:schemeClr val="tx1">
                    <a:lumMod val="75000"/>
                    <a:lumOff val="25000"/>
                  </a:schemeClr>
                </a:solidFill>
                <a:latin typeface="Arial" pitchFamily="34" charset="0"/>
                <a:cs typeface="Arial" pitchFamily="34" charset="0"/>
              </a:rPr>
              <a:t>, and highly detailed documentation.</a:t>
            </a:r>
          </a:p>
          <a:p>
            <a:pPr marL="171450" indent="-171450">
              <a:buFont typeface="Arial" pitchFamily="34" charset="0"/>
              <a:buChar char="•"/>
            </a:pPr>
            <a:r>
              <a:rPr lang="en-US" altLang="ko-KR" sz="1050" dirty="0" smtClean="0">
                <a:solidFill>
                  <a:schemeClr val="tx1">
                    <a:lumMod val="75000"/>
                    <a:lumOff val="25000"/>
                  </a:schemeClr>
                </a:solidFill>
                <a:latin typeface="Arial" pitchFamily="34" charset="0"/>
                <a:cs typeface="Arial" pitchFamily="34" charset="0"/>
              </a:rPr>
              <a:t>Writing </a:t>
            </a:r>
            <a:r>
              <a:rPr lang="en-US" altLang="ko-KR" sz="1050" dirty="0">
                <a:solidFill>
                  <a:schemeClr val="tx1">
                    <a:lumMod val="75000"/>
                    <a:lumOff val="25000"/>
                  </a:schemeClr>
                </a:solidFill>
                <a:latin typeface="Arial" pitchFamily="34" charset="0"/>
                <a:cs typeface="Arial" pitchFamily="34" charset="0"/>
              </a:rPr>
              <a:t>modern JavaScript, and less time worrying about the framework-specific code.</a:t>
            </a:r>
          </a:p>
          <a:p>
            <a:pPr marL="171450" indent="-171450">
              <a:buFont typeface="Arial" pitchFamily="34" charset="0"/>
              <a:buChar char="•"/>
            </a:pPr>
            <a:r>
              <a:rPr lang="en-US" altLang="ko-KR" sz="1050" dirty="0">
                <a:solidFill>
                  <a:schemeClr val="tx1">
                    <a:lumMod val="75000"/>
                    <a:lumOff val="25000"/>
                  </a:schemeClr>
                </a:solidFill>
                <a:latin typeface="Arial" pitchFamily="34" charset="0"/>
                <a:cs typeface="Arial" pitchFamily="34" charset="0"/>
              </a:rPr>
              <a:t>Extremely </a:t>
            </a:r>
            <a:r>
              <a:rPr lang="en-US" altLang="ko-KR" sz="1050" dirty="0" smtClean="0">
                <a:solidFill>
                  <a:schemeClr val="tx1">
                    <a:lumMod val="75000"/>
                    <a:lumOff val="25000"/>
                  </a:schemeClr>
                </a:solidFill>
                <a:latin typeface="Arial" pitchFamily="34" charset="0"/>
                <a:cs typeface="Arial" pitchFamily="34" charset="0"/>
              </a:rPr>
              <a:t>fast and </a:t>
            </a:r>
            <a:r>
              <a:rPr lang="en-US" altLang="ko-KR" sz="1050" dirty="0">
                <a:solidFill>
                  <a:schemeClr val="tx1">
                    <a:lumMod val="75000"/>
                    <a:lumOff val="25000"/>
                  </a:schemeClr>
                </a:solidFill>
                <a:latin typeface="Arial" pitchFamily="34" charset="0"/>
                <a:cs typeface="Arial" pitchFamily="34" charset="0"/>
              </a:rPr>
              <a:t>various rendering </a:t>
            </a:r>
            <a:r>
              <a:rPr lang="en-US" altLang="ko-KR" sz="1050" dirty="0" smtClean="0">
                <a:solidFill>
                  <a:schemeClr val="tx1">
                    <a:lumMod val="75000"/>
                    <a:lumOff val="25000"/>
                  </a:schemeClr>
                </a:solidFill>
                <a:latin typeface="Arial" pitchFamily="34" charset="0"/>
                <a:cs typeface="Arial" pitchFamily="34" charset="0"/>
              </a:rPr>
              <a:t>optimizations</a:t>
            </a:r>
          </a:p>
          <a:p>
            <a:pPr marL="171450" indent="-171450">
              <a:buFont typeface="Arial" pitchFamily="34" charset="0"/>
              <a:buChar char="•"/>
            </a:pPr>
            <a:r>
              <a:rPr lang="en-US" altLang="ko-KR" sz="1050" dirty="0" smtClean="0">
                <a:solidFill>
                  <a:schemeClr val="tx1">
                    <a:lumMod val="75000"/>
                    <a:lumOff val="25000"/>
                  </a:schemeClr>
                </a:solidFill>
                <a:latin typeface="Arial" pitchFamily="34" charset="0"/>
                <a:cs typeface="Arial" pitchFamily="34" charset="0"/>
              </a:rPr>
              <a:t>`create-react-app</a:t>
            </a:r>
            <a:r>
              <a:rPr lang="en-US" altLang="ko-KR" sz="1050" dirty="0">
                <a:solidFill>
                  <a:schemeClr val="tx1">
                    <a:lumMod val="75000"/>
                    <a:lumOff val="25000"/>
                  </a:schemeClr>
                </a:solidFill>
                <a:latin typeface="Arial" pitchFamily="34" charset="0"/>
                <a:cs typeface="Arial" pitchFamily="34" charset="0"/>
              </a:rPr>
              <a:t>` application generator.</a:t>
            </a:r>
          </a:p>
          <a:p>
            <a:pPr marL="171450" indent="-171450">
              <a:buFont typeface="Arial" pitchFamily="34" charset="0"/>
              <a:buChar char="•"/>
            </a:pPr>
            <a:r>
              <a:rPr lang="en-US" altLang="ko-KR" sz="1050" dirty="0">
                <a:solidFill>
                  <a:schemeClr val="tx1">
                    <a:lumMod val="75000"/>
                    <a:lumOff val="25000"/>
                  </a:schemeClr>
                </a:solidFill>
                <a:latin typeface="Arial" pitchFamily="34" charset="0"/>
                <a:cs typeface="Arial" pitchFamily="34" charset="0"/>
              </a:rPr>
              <a:t>Data-binding is one-way, meaning less unwanted side effects.</a:t>
            </a:r>
          </a:p>
          <a:p>
            <a:pPr marL="171450" indent="-171450">
              <a:buFont typeface="Arial" pitchFamily="34" charset="0"/>
              <a:buChar char="•"/>
            </a:pPr>
            <a:r>
              <a:rPr lang="en-US" altLang="ko-KR" sz="1050" dirty="0" err="1">
                <a:solidFill>
                  <a:schemeClr val="tx1">
                    <a:lumMod val="75000"/>
                    <a:lumOff val="25000"/>
                  </a:schemeClr>
                </a:solidFill>
                <a:latin typeface="Arial" pitchFamily="34" charset="0"/>
                <a:cs typeface="Arial" pitchFamily="34" charset="0"/>
              </a:rPr>
              <a:t>Redux</a:t>
            </a:r>
            <a:r>
              <a:rPr lang="en-US" altLang="ko-KR" sz="1050" dirty="0">
                <a:solidFill>
                  <a:schemeClr val="tx1">
                    <a:lumMod val="75000"/>
                    <a:lumOff val="25000"/>
                  </a:schemeClr>
                </a:solidFill>
                <a:latin typeface="Arial" pitchFamily="34" charset="0"/>
                <a:cs typeface="Arial" pitchFamily="34" charset="0"/>
              </a:rPr>
              <a:t>, </a:t>
            </a:r>
            <a:r>
              <a:rPr lang="en-US" altLang="ko-KR" sz="1050" dirty="0" smtClean="0">
                <a:solidFill>
                  <a:schemeClr val="tx1">
                    <a:lumMod val="75000"/>
                    <a:lumOff val="25000"/>
                  </a:schemeClr>
                </a:solidFill>
                <a:latin typeface="Arial" pitchFamily="34" charset="0"/>
                <a:cs typeface="Arial" pitchFamily="34" charset="0"/>
              </a:rPr>
              <a:t>is </a:t>
            </a:r>
            <a:r>
              <a:rPr lang="en-US" altLang="ko-KR" sz="1050" dirty="0">
                <a:solidFill>
                  <a:schemeClr val="tx1">
                    <a:lumMod val="75000"/>
                    <a:lumOff val="25000"/>
                  </a:schemeClr>
                </a:solidFill>
                <a:latin typeface="Arial" pitchFamily="34" charset="0"/>
                <a:cs typeface="Arial" pitchFamily="34" charset="0"/>
              </a:rPr>
              <a:t>easy to learn and master.</a:t>
            </a:r>
          </a:p>
          <a:p>
            <a:pPr marL="171450" indent="-171450">
              <a:buFont typeface="Arial" pitchFamily="34" charset="0"/>
              <a:buChar char="•"/>
            </a:pPr>
            <a:r>
              <a:rPr lang="en-US" altLang="ko-KR" sz="1050" dirty="0">
                <a:solidFill>
                  <a:schemeClr val="tx1">
                    <a:lumMod val="75000"/>
                    <a:lumOff val="25000"/>
                  </a:schemeClr>
                </a:solidFill>
                <a:latin typeface="Arial" pitchFamily="34" charset="0"/>
                <a:cs typeface="Arial" pitchFamily="34" charset="0"/>
              </a:rPr>
              <a:t>React implements Functional Programming (FP) concepts, creating easy-to-test and highly reusable code.</a:t>
            </a:r>
          </a:p>
          <a:p>
            <a:pPr marL="171450" indent="-171450">
              <a:buFont typeface="Arial" pitchFamily="34" charset="0"/>
              <a:buChar char="•"/>
            </a:pPr>
            <a:r>
              <a:rPr lang="en-US" altLang="ko-KR" sz="1050" dirty="0" smtClean="0">
                <a:solidFill>
                  <a:schemeClr val="tx1">
                    <a:lumMod val="75000"/>
                    <a:lumOff val="25000"/>
                  </a:schemeClr>
                </a:solidFill>
                <a:latin typeface="Arial" pitchFamily="34" charset="0"/>
                <a:cs typeface="Arial" pitchFamily="34" charset="0"/>
              </a:rPr>
              <a:t>Migrating </a:t>
            </a:r>
            <a:r>
              <a:rPr lang="en-US" altLang="ko-KR" sz="1050" dirty="0">
                <a:solidFill>
                  <a:schemeClr val="tx1">
                    <a:lumMod val="75000"/>
                    <a:lumOff val="25000"/>
                  </a:schemeClr>
                </a:solidFill>
                <a:latin typeface="Arial" pitchFamily="34" charset="0"/>
                <a:cs typeface="Arial" pitchFamily="34" charset="0"/>
              </a:rPr>
              <a:t>between versions is generally very easy, with </a:t>
            </a:r>
            <a:r>
              <a:rPr lang="en-US" altLang="ko-KR" sz="1050" dirty="0" smtClean="0">
                <a:solidFill>
                  <a:schemeClr val="tx1">
                    <a:lumMod val="75000"/>
                    <a:lumOff val="25000"/>
                  </a:schemeClr>
                </a:solidFill>
                <a:latin typeface="Arial" pitchFamily="34" charset="0"/>
                <a:cs typeface="Arial" pitchFamily="34" charset="0"/>
              </a:rPr>
              <a:t>“</a:t>
            </a:r>
            <a:r>
              <a:rPr lang="en-US" altLang="ko-KR" sz="1050" dirty="0" err="1">
                <a:solidFill>
                  <a:schemeClr val="tx1">
                    <a:lumMod val="75000"/>
                    <a:lumOff val="25000"/>
                  </a:schemeClr>
                </a:solidFill>
                <a:latin typeface="Arial" pitchFamily="34" charset="0"/>
                <a:cs typeface="Arial" pitchFamily="34" charset="0"/>
              </a:rPr>
              <a:t>codemods</a:t>
            </a:r>
            <a:r>
              <a:rPr lang="en-US" altLang="ko-KR" sz="1050" dirty="0">
                <a:solidFill>
                  <a:schemeClr val="tx1">
                    <a:lumMod val="75000"/>
                    <a:lumOff val="25000"/>
                  </a:schemeClr>
                </a:solidFill>
                <a:latin typeface="Arial" pitchFamily="34" charset="0"/>
                <a:cs typeface="Arial" pitchFamily="34" charset="0"/>
              </a:rPr>
              <a:t>” to automate much of the process.</a:t>
            </a:r>
          </a:p>
          <a:p>
            <a:pPr marL="171450" indent="-171450">
              <a:buFont typeface="Arial" pitchFamily="34" charset="0"/>
              <a:buChar char="•"/>
            </a:pPr>
            <a:r>
              <a:rPr lang="en-US" altLang="ko-KR" sz="1050" dirty="0">
                <a:solidFill>
                  <a:schemeClr val="tx1">
                    <a:lumMod val="75000"/>
                    <a:lumOff val="25000"/>
                  </a:schemeClr>
                </a:solidFill>
                <a:latin typeface="Arial" pitchFamily="34" charset="0"/>
                <a:cs typeface="Arial" pitchFamily="34" charset="0"/>
              </a:rPr>
              <a:t>Skills learned in React can be applied (often directly) to React Native development</a:t>
            </a:r>
            <a:r>
              <a:rPr lang="en-US" altLang="ko-KR" sz="1050" dirty="0" smtClean="0">
                <a:solidFill>
                  <a:schemeClr val="tx1">
                    <a:lumMod val="75000"/>
                    <a:lumOff val="25000"/>
                  </a:schemeClr>
                </a:solidFill>
                <a:latin typeface="Arial" pitchFamily="34" charset="0"/>
                <a:cs typeface="Arial" pitchFamily="34" charset="0"/>
              </a:rPr>
              <a:t>.</a:t>
            </a:r>
            <a:r>
              <a:rPr lang="en-US" altLang="ko-KR" sz="1000" dirty="0" smtClean="0">
                <a:solidFill>
                  <a:schemeClr val="tx1">
                    <a:lumMod val="75000"/>
                    <a:lumOff val="25000"/>
                  </a:schemeClr>
                </a:solidFill>
                <a:latin typeface="Arial" pitchFamily="34" charset="0"/>
                <a:cs typeface="Arial" pitchFamily="34" charset="0"/>
              </a:rPr>
              <a:t/>
            </a:r>
            <a:br>
              <a:rPr lang="en-US" altLang="ko-KR" sz="1000" dirty="0" smtClean="0">
                <a:solidFill>
                  <a:schemeClr val="tx1">
                    <a:lumMod val="75000"/>
                    <a:lumOff val="25000"/>
                  </a:schemeClr>
                </a:solidFill>
                <a:latin typeface="Arial" pitchFamily="34" charset="0"/>
                <a:cs typeface="Arial" pitchFamily="34" charset="0"/>
              </a:rPr>
            </a:br>
            <a:endParaRPr lang="ko-KR" altLang="en-US" sz="1000" dirty="0">
              <a:solidFill>
                <a:schemeClr val="tx1">
                  <a:lumMod val="75000"/>
                  <a:lumOff val="25000"/>
                </a:schemeClr>
              </a:solidFill>
              <a:latin typeface="Arial" pitchFamily="34" charset="0"/>
              <a:cs typeface="Arial" pitchFamily="34" charset="0"/>
            </a:endParaRPr>
          </a:p>
        </p:txBody>
      </p:sp>
      <p:sp>
        <p:nvSpPr>
          <p:cNvPr id="16" name="TextBox 15"/>
          <p:cNvSpPr txBox="1"/>
          <p:nvPr/>
        </p:nvSpPr>
        <p:spPr>
          <a:xfrm>
            <a:off x="6732240" y="1258416"/>
            <a:ext cx="1872208" cy="295466"/>
          </a:xfrm>
          <a:prstGeom prst="rect">
            <a:avLst/>
          </a:prstGeom>
          <a:noFill/>
        </p:spPr>
        <p:txBody>
          <a:bodyPr wrap="square" rtlCol="0">
            <a:spAutoFit/>
          </a:bodyPr>
          <a:lstStyle/>
          <a:p>
            <a:pPr algn="r">
              <a:lnSpc>
                <a:spcPct val="110000"/>
              </a:lnSpc>
            </a:pPr>
            <a:r>
              <a:rPr lang="en-US" altLang="ko-KR" sz="1200" b="1" dirty="0">
                <a:solidFill>
                  <a:schemeClr val="tx1">
                    <a:lumMod val="65000"/>
                    <a:lumOff val="35000"/>
                  </a:schemeClr>
                </a:solidFill>
                <a:latin typeface="Arial" pitchFamily="34" charset="0"/>
                <a:cs typeface="Arial" pitchFamily="34" charset="0"/>
              </a:rPr>
              <a:t>Drawbacks of </a:t>
            </a:r>
            <a:r>
              <a:rPr lang="en-US" altLang="ko-KR" sz="1200" b="1" dirty="0" smtClean="0">
                <a:solidFill>
                  <a:schemeClr val="tx1">
                    <a:lumMod val="65000"/>
                    <a:lumOff val="35000"/>
                  </a:schemeClr>
                </a:solidFill>
                <a:latin typeface="Arial" pitchFamily="34" charset="0"/>
                <a:cs typeface="Arial" pitchFamily="34" charset="0"/>
              </a:rPr>
              <a:t>React</a:t>
            </a:r>
            <a:endParaRPr lang="en-US" altLang="ko-KR" sz="1200" b="1" dirty="0">
              <a:solidFill>
                <a:schemeClr val="tx1">
                  <a:lumMod val="65000"/>
                  <a:lumOff val="35000"/>
                </a:schemeClr>
              </a:solidFill>
              <a:latin typeface="Arial" pitchFamily="34" charset="0"/>
              <a:cs typeface="Arial" pitchFamily="34" charset="0"/>
            </a:endParaRPr>
          </a:p>
        </p:txBody>
      </p:sp>
      <p:sp>
        <p:nvSpPr>
          <p:cNvPr id="17" name="TextBox 16"/>
          <p:cNvSpPr txBox="1"/>
          <p:nvPr/>
        </p:nvSpPr>
        <p:spPr>
          <a:xfrm>
            <a:off x="4422737" y="1625890"/>
            <a:ext cx="4181711" cy="2631490"/>
          </a:xfrm>
          <a:prstGeom prst="rect">
            <a:avLst/>
          </a:prstGeom>
          <a:noFill/>
        </p:spPr>
        <p:txBody>
          <a:bodyPr wrap="square" rtlCol="0">
            <a:spAutoFit/>
          </a:bodyPr>
          <a:lstStyle/>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Developers make </a:t>
            </a:r>
            <a:r>
              <a:rPr lang="en-US" altLang="ko-KR" sz="1100" dirty="0">
                <a:solidFill>
                  <a:schemeClr val="tx1">
                    <a:lumMod val="75000"/>
                    <a:lumOff val="25000"/>
                  </a:schemeClr>
                </a:solidFill>
                <a:latin typeface="Arial" pitchFamily="34" charset="0"/>
                <a:cs typeface="Arial" pitchFamily="34" charset="0"/>
              </a:rPr>
              <a:t>choices about the best way to develop. This can be tackled by strong project leadership and good processes.</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The community is divided on the best way to write CSS in React, split between traditional </a:t>
            </a:r>
            <a:r>
              <a:rPr lang="en-US" altLang="ko-KR" sz="1100" dirty="0" err="1">
                <a:solidFill>
                  <a:schemeClr val="tx1">
                    <a:lumMod val="75000"/>
                    <a:lumOff val="25000"/>
                  </a:schemeClr>
                </a:solidFill>
                <a:latin typeface="Arial" pitchFamily="34" charset="0"/>
                <a:cs typeface="Arial" pitchFamily="34" charset="0"/>
              </a:rPr>
              <a:t>stylesheets</a:t>
            </a:r>
            <a:r>
              <a:rPr lang="en-US" altLang="ko-KR" sz="1100" dirty="0">
                <a:solidFill>
                  <a:schemeClr val="tx1">
                    <a:lumMod val="75000"/>
                    <a:lumOff val="25000"/>
                  </a:schemeClr>
                </a:solidFill>
                <a:latin typeface="Arial" pitchFamily="34" charset="0"/>
                <a:cs typeface="Arial" pitchFamily="34" charset="0"/>
              </a:rPr>
              <a:t> (CSS Modules) and CSS-in-JS (i.e. Emotion and Styled Components).</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React is moving away from class-based components, which may be a barrier for developers more comfortable with Object Oriented Programming (OOP).</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Mixing </a:t>
            </a:r>
            <a:r>
              <a:rPr lang="en-US" altLang="ko-KR" sz="1100" dirty="0" err="1">
                <a:solidFill>
                  <a:schemeClr val="tx1">
                    <a:lumMod val="75000"/>
                    <a:lumOff val="25000"/>
                  </a:schemeClr>
                </a:solidFill>
                <a:latin typeface="Arial" pitchFamily="34" charset="0"/>
                <a:cs typeface="Arial" pitchFamily="34" charset="0"/>
              </a:rPr>
              <a:t>templating</a:t>
            </a:r>
            <a:r>
              <a:rPr lang="en-US" altLang="ko-KR" sz="1100" dirty="0">
                <a:solidFill>
                  <a:schemeClr val="tx1">
                    <a:lumMod val="75000"/>
                    <a:lumOff val="25000"/>
                  </a:schemeClr>
                </a:solidFill>
                <a:latin typeface="Arial" pitchFamily="34" charset="0"/>
                <a:cs typeface="Arial" pitchFamily="34" charset="0"/>
              </a:rPr>
              <a:t> with logic (JSX) can be confusing for some developers at first.</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Companies that use React: Facebook, </a:t>
            </a:r>
            <a:r>
              <a:rPr lang="en-US" altLang="ko-KR" sz="1100" dirty="0" err="1">
                <a:solidFill>
                  <a:schemeClr val="tx1">
                    <a:lumMod val="75000"/>
                    <a:lumOff val="25000"/>
                  </a:schemeClr>
                </a:solidFill>
                <a:latin typeface="Arial" pitchFamily="34" charset="0"/>
                <a:cs typeface="Arial" pitchFamily="34" charset="0"/>
              </a:rPr>
              <a:t>Instagram</a:t>
            </a:r>
            <a:r>
              <a:rPr lang="en-US" altLang="ko-KR" sz="1100" dirty="0">
                <a:solidFill>
                  <a:schemeClr val="tx1">
                    <a:lumMod val="75000"/>
                    <a:lumOff val="25000"/>
                  </a:schemeClr>
                </a:solidFill>
                <a:latin typeface="Arial" pitchFamily="34" charset="0"/>
                <a:cs typeface="Arial" pitchFamily="34" charset="0"/>
              </a:rPr>
              <a:t>, Netflix, New York Times, Yahoo, Khan Academy, </a:t>
            </a:r>
            <a:r>
              <a:rPr lang="en-US" altLang="ko-KR" sz="1100" dirty="0" err="1">
                <a:solidFill>
                  <a:schemeClr val="tx1">
                    <a:lumMod val="75000"/>
                    <a:lumOff val="25000"/>
                  </a:schemeClr>
                </a:solidFill>
                <a:latin typeface="Arial" pitchFamily="34" charset="0"/>
                <a:cs typeface="Arial" pitchFamily="34" charset="0"/>
              </a:rPr>
              <a:t>Whatsapp</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Codecademy</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Dropbox</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Airbnb</a:t>
            </a:r>
            <a:r>
              <a:rPr lang="en-US" altLang="ko-KR" sz="1100" dirty="0">
                <a:solidFill>
                  <a:schemeClr val="tx1">
                    <a:lumMod val="75000"/>
                    <a:lumOff val="25000"/>
                  </a:schemeClr>
                </a:solidFill>
                <a:latin typeface="Arial" pitchFamily="34" charset="0"/>
                <a:cs typeface="Arial" pitchFamily="34" charset="0"/>
              </a:rPr>
              <a:t>, Asana, </a:t>
            </a:r>
            <a:r>
              <a:rPr lang="en-US" altLang="ko-KR" sz="1100" dirty="0" err="1">
                <a:solidFill>
                  <a:schemeClr val="tx1">
                    <a:lumMod val="75000"/>
                    <a:lumOff val="25000"/>
                  </a:schemeClr>
                </a:solidFill>
                <a:latin typeface="Arial" pitchFamily="34" charset="0"/>
                <a:cs typeface="Arial" pitchFamily="34" charset="0"/>
              </a:rPr>
              <a:t>Atlassian</a:t>
            </a:r>
            <a:r>
              <a:rPr lang="en-US" altLang="ko-KR" sz="1100" dirty="0">
                <a:solidFill>
                  <a:schemeClr val="tx1">
                    <a:lumMod val="75000"/>
                    <a:lumOff val="25000"/>
                  </a:schemeClr>
                </a:solidFill>
                <a:latin typeface="Arial" pitchFamily="34" charset="0"/>
                <a:cs typeface="Arial" pitchFamily="34" charset="0"/>
              </a:rPr>
              <a:t>, Intercom, Microsoft, </a:t>
            </a:r>
            <a:r>
              <a:rPr lang="en-US" altLang="ko-KR" sz="1100" dirty="0" smtClean="0">
                <a:solidFill>
                  <a:schemeClr val="tx1">
                    <a:lumMod val="75000"/>
                    <a:lumOff val="25000"/>
                  </a:schemeClr>
                </a:solidFill>
                <a:latin typeface="Arial" pitchFamily="34" charset="0"/>
                <a:cs typeface="Arial" pitchFamily="34" charset="0"/>
              </a:rPr>
              <a:t>Slack</a:t>
            </a:r>
            <a:endParaRPr lang="en-US" altLang="ko-KR" sz="1100" dirty="0">
              <a:solidFill>
                <a:schemeClr val="tx1">
                  <a:lumMod val="75000"/>
                  <a:lumOff val="25000"/>
                </a:schemeClr>
              </a:solidFill>
              <a:latin typeface="Arial" pitchFamily="34" charset="0"/>
              <a:cs typeface="Arial" pitchFamily="34" charset="0"/>
            </a:endParaRPr>
          </a:p>
        </p:txBody>
      </p:sp>
    </p:spTree>
    <p:extLst>
      <p:ext uri="{BB962C8B-B14F-4D97-AF65-F5344CB8AC3E}">
        <p14:creationId xmlns:p14="http://schemas.microsoft.com/office/powerpoint/2010/main" val="4181795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err="1" smtClean="0"/>
              <a:t>VueJS</a:t>
            </a:r>
            <a:endParaRPr lang="ko-KR" altLang="en-US" dirty="0"/>
          </a:p>
        </p:txBody>
      </p:sp>
      <p:sp>
        <p:nvSpPr>
          <p:cNvPr id="3" name="Text Placeholder 2"/>
          <p:cNvSpPr>
            <a:spLocks noGrp="1"/>
          </p:cNvSpPr>
          <p:nvPr>
            <p:ph type="body" sz="quarter" idx="11"/>
          </p:nvPr>
        </p:nvSpPr>
        <p:spPr>
          <a:xfrm>
            <a:off x="0" y="699542"/>
            <a:ext cx="9144000" cy="360040"/>
          </a:xfrm>
        </p:spPr>
        <p:txBody>
          <a:bodyPr/>
          <a:lstStyle/>
          <a:p>
            <a:pPr lvl="0"/>
            <a:r>
              <a:rPr lang="en-US" dirty="0"/>
              <a:t>Vue.js is a JavaScript framework, launched in 2013, which perfectly fits for creating highly adaptable user interfaces and sophisticated Single-page applications.</a:t>
            </a:r>
            <a:endParaRPr lang="en-US" altLang="ko-KR" dirty="0"/>
          </a:p>
        </p:txBody>
      </p:sp>
      <p:sp>
        <p:nvSpPr>
          <p:cNvPr id="14" name="TextBox 13"/>
          <p:cNvSpPr txBox="1"/>
          <p:nvPr/>
        </p:nvSpPr>
        <p:spPr>
          <a:xfrm>
            <a:off x="539552" y="1258925"/>
            <a:ext cx="1872208" cy="295466"/>
          </a:xfrm>
          <a:prstGeom prst="rect">
            <a:avLst/>
          </a:prstGeom>
          <a:noFill/>
        </p:spPr>
        <p:txBody>
          <a:bodyPr wrap="square" rtlCol="0">
            <a:spAutoFit/>
          </a:bodyPr>
          <a:lstStyle/>
          <a:p>
            <a:pPr>
              <a:lnSpc>
                <a:spcPct val="110000"/>
              </a:lnSpc>
            </a:pPr>
            <a:r>
              <a:rPr lang="en-US" altLang="ko-KR" sz="1200" b="1" dirty="0">
                <a:solidFill>
                  <a:schemeClr val="tx1">
                    <a:lumMod val="65000"/>
                    <a:lumOff val="35000"/>
                  </a:schemeClr>
                </a:solidFill>
                <a:latin typeface="Arial" pitchFamily="34" charset="0"/>
                <a:cs typeface="Arial" pitchFamily="34" charset="0"/>
              </a:rPr>
              <a:t>Benefits of </a:t>
            </a:r>
            <a:r>
              <a:rPr lang="en-US" altLang="ko-KR" sz="1200" b="1" dirty="0" err="1" smtClean="0">
                <a:solidFill>
                  <a:schemeClr val="tx1">
                    <a:lumMod val="65000"/>
                    <a:lumOff val="35000"/>
                  </a:schemeClr>
                </a:solidFill>
                <a:latin typeface="Arial" pitchFamily="34" charset="0"/>
                <a:cs typeface="Arial" pitchFamily="34" charset="0"/>
              </a:rPr>
              <a:t>VueJS</a:t>
            </a:r>
            <a:endParaRPr lang="en-US" altLang="ko-KR" sz="1200" b="1" dirty="0">
              <a:solidFill>
                <a:schemeClr val="tx1">
                  <a:lumMod val="65000"/>
                  <a:lumOff val="35000"/>
                </a:schemeClr>
              </a:solidFill>
              <a:latin typeface="Arial" pitchFamily="34" charset="0"/>
              <a:cs typeface="Arial" pitchFamily="34" charset="0"/>
            </a:endParaRPr>
          </a:p>
        </p:txBody>
      </p:sp>
      <p:sp>
        <p:nvSpPr>
          <p:cNvPr id="15" name="TextBox 14"/>
          <p:cNvSpPr txBox="1"/>
          <p:nvPr/>
        </p:nvSpPr>
        <p:spPr>
          <a:xfrm>
            <a:off x="539552" y="1626399"/>
            <a:ext cx="3744416" cy="1107996"/>
          </a:xfrm>
          <a:prstGeom prst="rect">
            <a:avLst/>
          </a:prstGeom>
          <a:noFill/>
        </p:spPr>
        <p:txBody>
          <a:bodyPr wrap="square" rtlCol="0">
            <a:spAutoFit/>
          </a:bodyPr>
          <a:lstStyle/>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Empowered HTML</a:t>
            </a:r>
            <a:r>
              <a:rPr lang="en-US" altLang="ko-KR" sz="1100" dirty="0" smtClean="0">
                <a:solidFill>
                  <a:schemeClr val="tx1">
                    <a:lumMod val="75000"/>
                    <a:lumOff val="25000"/>
                  </a:schemeClr>
                </a:solidFill>
                <a:latin typeface="Arial" pitchFamily="34" charset="0"/>
                <a:cs typeface="Arial" pitchFamily="34" charset="0"/>
              </a:rPr>
              <a:t>.</a:t>
            </a:r>
            <a:endParaRPr lang="en-US" altLang="ko-KR" sz="1100" dirty="0">
              <a:solidFill>
                <a:schemeClr val="tx1">
                  <a:lumMod val="75000"/>
                  <a:lumOff val="25000"/>
                </a:schemeClr>
              </a:solidFill>
              <a:latin typeface="Arial" pitchFamily="34" charset="0"/>
              <a:cs typeface="Arial" pitchFamily="34" charset="0"/>
            </a:endParaRP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Detailed documentation. </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Adaptability. </a:t>
            </a:r>
            <a:endParaRPr lang="en-US" altLang="ko-KR" sz="1100" dirty="0" smtClean="0">
              <a:solidFill>
                <a:schemeClr val="tx1">
                  <a:lumMod val="75000"/>
                  <a:lumOff val="25000"/>
                </a:schemeClr>
              </a:solidFill>
              <a:latin typeface="Arial" pitchFamily="34" charset="0"/>
              <a:cs typeface="Arial" pitchFamily="34" charset="0"/>
            </a:endParaRPr>
          </a:p>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Awesome </a:t>
            </a:r>
            <a:r>
              <a:rPr lang="en-US" altLang="ko-KR" sz="1100" dirty="0">
                <a:solidFill>
                  <a:schemeClr val="tx1">
                    <a:lumMod val="75000"/>
                    <a:lumOff val="25000"/>
                  </a:schemeClr>
                </a:solidFill>
                <a:latin typeface="Arial" pitchFamily="34" charset="0"/>
                <a:cs typeface="Arial" pitchFamily="34" charset="0"/>
              </a:rPr>
              <a:t>integration. </a:t>
            </a:r>
            <a:endParaRPr lang="en-US" altLang="ko-KR" sz="1100" dirty="0" smtClean="0">
              <a:solidFill>
                <a:schemeClr val="tx1">
                  <a:lumMod val="75000"/>
                  <a:lumOff val="25000"/>
                </a:schemeClr>
              </a:solidFill>
              <a:latin typeface="Arial" pitchFamily="34" charset="0"/>
              <a:cs typeface="Arial" pitchFamily="34" charset="0"/>
            </a:endParaRPr>
          </a:p>
          <a:p>
            <a:pPr marL="171450" indent="-171450">
              <a:buFont typeface="Arial" pitchFamily="34" charset="0"/>
              <a:buChar char="•"/>
            </a:pPr>
            <a:r>
              <a:rPr lang="en-US" altLang="ko-KR" sz="1100" dirty="0" smtClean="0">
                <a:solidFill>
                  <a:schemeClr val="tx1">
                    <a:lumMod val="75000"/>
                    <a:lumOff val="25000"/>
                  </a:schemeClr>
                </a:solidFill>
                <a:latin typeface="Arial" pitchFamily="34" charset="0"/>
                <a:cs typeface="Arial" pitchFamily="34" charset="0"/>
              </a:rPr>
              <a:t>Large </a:t>
            </a:r>
            <a:r>
              <a:rPr lang="en-US" altLang="ko-KR" sz="1100" dirty="0">
                <a:solidFill>
                  <a:schemeClr val="tx1">
                    <a:lumMod val="75000"/>
                    <a:lumOff val="25000"/>
                  </a:schemeClr>
                </a:solidFill>
                <a:latin typeface="Arial" pitchFamily="34" charset="0"/>
                <a:cs typeface="Arial" pitchFamily="34" charset="0"/>
              </a:rPr>
              <a:t>scaling. </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Tiny size. </a:t>
            </a:r>
          </a:p>
        </p:txBody>
      </p:sp>
      <p:sp>
        <p:nvSpPr>
          <p:cNvPr id="16" name="TextBox 15"/>
          <p:cNvSpPr txBox="1"/>
          <p:nvPr/>
        </p:nvSpPr>
        <p:spPr>
          <a:xfrm>
            <a:off x="6732240" y="1258416"/>
            <a:ext cx="1872208" cy="295466"/>
          </a:xfrm>
          <a:prstGeom prst="rect">
            <a:avLst/>
          </a:prstGeom>
          <a:noFill/>
        </p:spPr>
        <p:txBody>
          <a:bodyPr wrap="square" rtlCol="0">
            <a:spAutoFit/>
          </a:bodyPr>
          <a:lstStyle/>
          <a:p>
            <a:pPr algn="r">
              <a:lnSpc>
                <a:spcPct val="110000"/>
              </a:lnSpc>
            </a:pPr>
            <a:r>
              <a:rPr lang="en-US" altLang="ko-KR" sz="1200" b="1" dirty="0">
                <a:solidFill>
                  <a:schemeClr val="tx1">
                    <a:lumMod val="65000"/>
                    <a:lumOff val="35000"/>
                  </a:schemeClr>
                </a:solidFill>
                <a:latin typeface="Arial" pitchFamily="34" charset="0"/>
                <a:cs typeface="Arial" pitchFamily="34" charset="0"/>
              </a:rPr>
              <a:t>Drawbacks of </a:t>
            </a:r>
            <a:r>
              <a:rPr lang="en-US" altLang="ko-KR" sz="1200" b="1" dirty="0" err="1" smtClean="0">
                <a:solidFill>
                  <a:schemeClr val="tx1">
                    <a:lumMod val="65000"/>
                    <a:lumOff val="35000"/>
                  </a:schemeClr>
                </a:solidFill>
                <a:latin typeface="Arial" pitchFamily="34" charset="0"/>
                <a:cs typeface="Arial" pitchFamily="34" charset="0"/>
              </a:rPr>
              <a:t>VueJS</a:t>
            </a:r>
            <a:endParaRPr lang="en-US" altLang="ko-KR" sz="1200" b="1" dirty="0">
              <a:solidFill>
                <a:schemeClr val="tx1">
                  <a:lumMod val="65000"/>
                  <a:lumOff val="35000"/>
                </a:schemeClr>
              </a:solidFill>
              <a:latin typeface="Arial" pitchFamily="34" charset="0"/>
              <a:cs typeface="Arial" pitchFamily="34" charset="0"/>
            </a:endParaRPr>
          </a:p>
        </p:txBody>
      </p:sp>
      <p:sp>
        <p:nvSpPr>
          <p:cNvPr id="17" name="TextBox 16"/>
          <p:cNvSpPr txBox="1"/>
          <p:nvPr/>
        </p:nvSpPr>
        <p:spPr>
          <a:xfrm>
            <a:off x="4422737" y="1625890"/>
            <a:ext cx="4181711" cy="1954381"/>
          </a:xfrm>
          <a:prstGeom prst="rect">
            <a:avLst/>
          </a:prstGeom>
          <a:noFill/>
        </p:spPr>
        <p:txBody>
          <a:bodyPr wrap="square" rtlCol="0">
            <a:spAutoFit/>
          </a:bodyPr>
          <a:lstStyle/>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Lack of resources. Vue.js still has a pretty small market share in comparison with React or Angular, which means that knowledge sharing in this framework is still in the beginning phase.</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Risk of over flexibility. Sometimes, Vue.js might have issues while integrating into huge projects and there is still no experience with possible solutions, but they will definitely come soon.</a:t>
            </a:r>
          </a:p>
          <a:p>
            <a:pPr marL="171450" indent="-171450">
              <a:buFont typeface="Arial" pitchFamily="34" charset="0"/>
              <a:buChar char="•"/>
            </a:pPr>
            <a:r>
              <a:rPr lang="en-US" altLang="ko-KR" sz="1100" dirty="0">
                <a:solidFill>
                  <a:schemeClr val="tx1">
                    <a:lumMod val="75000"/>
                    <a:lumOff val="25000"/>
                  </a:schemeClr>
                </a:solidFill>
                <a:latin typeface="Arial" pitchFamily="34" charset="0"/>
                <a:cs typeface="Arial" pitchFamily="34" charset="0"/>
              </a:rPr>
              <a:t>Companies that use Vue.js: </a:t>
            </a:r>
            <a:r>
              <a:rPr lang="en-US" altLang="ko-KR" sz="1100" dirty="0" err="1">
                <a:solidFill>
                  <a:schemeClr val="tx1">
                    <a:lumMod val="75000"/>
                    <a:lumOff val="25000"/>
                  </a:schemeClr>
                </a:solidFill>
                <a:latin typeface="Arial" pitchFamily="34" charset="0"/>
                <a:cs typeface="Arial" pitchFamily="34" charset="0"/>
              </a:rPr>
              <a:t>Xiaomi</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Alibaba</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WizzAir</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EuroNews</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Grammarly</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Gitlab</a:t>
            </a:r>
            <a:r>
              <a:rPr lang="en-US" altLang="ko-KR" sz="1100" dirty="0">
                <a:solidFill>
                  <a:schemeClr val="tx1">
                    <a:lumMod val="75000"/>
                    <a:lumOff val="25000"/>
                  </a:schemeClr>
                </a:solidFill>
                <a:latin typeface="Arial" pitchFamily="34" charset="0"/>
                <a:cs typeface="Arial" pitchFamily="34" charset="0"/>
              </a:rPr>
              <a:t> and </a:t>
            </a:r>
            <a:r>
              <a:rPr lang="en-US" altLang="ko-KR" sz="1100" dirty="0" err="1">
                <a:solidFill>
                  <a:schemeClr val="tx1">
                    <a:lumMod val="75000"/>
                    <a:lumOff val="25000"/>
                  </a:schemeClr>
                </a:solidFill>
                <a:latin typeface="Arial" pitchFamily="34" charset="0"/>
                <a:cs typeface="Arial" pitchFamily="34" charset="0"/>
              </a:rPr>
              <a:t>Laracasts</a:t>
            </a:r>
            <a:r>
              <a:rPr lang="en-US" altLang="ko-KR" sz="1100" dirty="0">
                <a:solidFill>
                  <a:schemeClr val="tx1">
                    <a:lumMod val="75000"/>
                    <a:lumOff val="25000"/>
                  </a:schemeClr>
                </a:solidFill>
                <a:latin typeface="Arial" pitchFamily="34" charset="0"/>
                <a:cs typeface="Arial" pitchFamily="34" charset="0"/>
              </a:rPr>
              <a:t>, Adobe, </a:t>
            </a:r>
            <a:r>
              <a:rPr lang="en-US" altLang="ko-KR" sz="1100" dirty="0" err="1">
                <a:solidFill>
                  <a:schemeClr val="tx1">
                    <a:lumMod val="75000"/>
                    <a:lumOff val="25000"/>
                  </a:schemeClr>
                </a:solidFill>
                <a:latin typeface="Arial" pitchFamily="34" charset="0"/>
                <a:cs typeface="Arial" pitchFamily="34" charset="0"/>
              </a:rPr>
              <a:t>Behance</a:t>
            </a:r>
            <a:r>
              <a:rPr lang="en-US" altLang="ko-KR" sz="1100" dirty="0">
                <a:solidFill>
                  <a:schemeClr val="tx1">
                    <a:lumMod val="75000"/>
                    <a:lumOff val="25000"/>
                  </a:schemeClr>
                </a:solidFill>
                <a:latin typeface="Arial" pitchFamily="34" charset="0"/>
                <a:cs typeface="Arial" pitchFamily="34" charset="0"/>
              </a:rPr>
              <a:t>, </a:t>
            </a:r>
            <a:r>
              <a:rPr lang="en-US" altLang="ko-KR" sz="1100" dirty="0" err="1">
                <a:solidFill>
                  <a:schemeClr val="tx1">
                    <a:lumMod val="75000"/>
                    <a:lumOff val="25000"/>
                  </a:schemeClr>
                </a:solidFill>
                <a:latin typeface="Arial" pitchFamily="34" charset="0"/>
                <a:cs typeface="Arial" pitchFamily="34" charset="0"/>
              </a:rPr>
              <a:t>Codeship</a:t>
            </a:r>
            <a:r>
              <a:rPr lang="en-US" altLang="ko-KR" sz="1100" dirty="0">
                <a:solidFill>
                  <a:schemeClr val="tx1">
                    <a:lumMod val="75000"/>
                    <a:lumOff val="25000"/>
                  </a:schemeClr>
                </a:solidFill>
                <a:latin typeface="Arial" pitchFamily="34" charset="0"/>
                <a:cs typeface="Arial" pitchFamily="34" charset="0"/>
              </a:rPr>
              <a:t>, Reuters.</a:t>
            </a:r>
          </a:p>
        </p:txBody>
      </p:sp>
    </p:spTree>
    <p:extLst>
      <p:ext uri="{BB962C8B-B14F-4D97-AF65-F5344CB8AC3E}">
        <p14:creationId xmlns:p14="http://schemas.microsoft.com/office/powerpoint/2010/main" val="1205295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Benchmarks</a:t>
            </a:r>
            <a:endParaRPr lang="en-US" dirty="0"/>
          </a:p>
        </p:txBody>
      </p:sp>
      <p:sp>
        <p:nvSpPr>
          <p:cNvPr id="3" name="Text Placeholder 2"/>
          <p:cNvSpPr>
            <a:spLocks noGrp="1"/>
          </p:cNvSpPr>
          <p:nvPr>
            <p:ph type="body" sz="quarter" idx="11"/>
          </p:nvPr>
        </p:nvSpPr>
        <p:spPr/>
        <p:txBody>
          <a:bodyPr/>
          <a:lstStyle/>
          <a:p>
            <a:r>
              <a:rPr lang="en-US" dirty="0"/>
              <a:t>A </a:t>
            </a:r>
            <a:r>
              <a:rPr lang="en-US" dirty="0" err="1"/>
              <a:t>RealWorld</a:t>
            </a:r>
            <a:r>
              <a:rPr lang="en-US" dirty="0"/>
              <a:t> Comparison of Front-End Frameworks with Benchmarks (2019 update</a:t>
            </a:r>
            <a:r>
              <a:rPr lang="en-US" dirty="0" smtClean="0"/>
              <a:t>) - </a:t>
            </a:r>
            <a:r>
              <a:rPr lang="en-US" dirty="0" smtClean="0">
                <a:hlinkClick r:id="rId2"/>
              </a:rPr>
              <a:t>Reference</a:t>
            </a:r>
            <a:endParaRPr lang="en-US" dirty="0"/>
          </a:p>
        </p:txBody>
      </p:sp>
      <p:pic>
        <p:nvPicPr>
          <p:cNvPr id="1026" name="Picture 2" descr="https://miro.medium.com/max/2526/1*JCpxiVgoupqzByhtlLv2L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8540" y="1059582"/>
            <a:ext cx="5259764"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21445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2050" name="Picture 2" descr="https://miro.medium.com/max/5378/1*NIXLXDG15whg_NR8yzWjX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2"/>
            <a:ext cx="9184984" cy="5143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35896" y="4587974"/>
            <a:ext cx="5256584" cy="369332"/>
          </a:xfrm>
          <a:prstGeom prst="rect">
            <a:avLst/>
          </a:prstGeom>
        </p:spPr>
        <p:txBody>
          <a:bodyPr wrap="square">
            <a:spAutoFit/>
          </a:bodyPr>
          <a:lstStyle/>
          <a:p>
            <a:r>
              <a:rPr lang="en-US" dirty="0"/>
              <a:t>Performance (points 0–100) — higher is better.</a:t>
            </a:r>
            <a:endParaRPr lang="en-US" dirty="0"/>
          </a:p>
        </p:txBody>
      </p:sp>
    </p:spTree>
    <p:extLst>
      <p:ext uri="{BB962C8B-B14F-4D97-AF65-F5344CB8AC3E}">
        <p14:creationId xmlns:p14="http://schemas.microsoft.com/office/powerpoint/2010/main" val="33407301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How to choose the best front end framework?</a:t>
            </a:r>
            <a:endParaRPr lang="ko-KR" altLang="en-US"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dirty="0"/>
          </a:p>
        </p:txBody>
      </p:sp>
      <p:pic>
        <p:nvPicPr>
          <p:cNvPr id="3074" name="Picture 2" descr="https://miro.medium.com/max/4414/1*JT5MV8kiP2LSV0l19reLS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4" y="4860"/>
            <a:ext cx="7528892" cy="51234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99792" y="483518"/>
            <a:ext cx="3933513" cy="369332"/>
          </a:xfrm>
          <a:prstGeom prst="rect">
            <a:avLst/>
          </a:prstGeom>
        </p:spPr>
        <p:txBody>
          <a:bodyPr wrap="none">
            <a:spAutoFit/>
          </a:bodyPr>
          <a:lstStyle/>
          <a:p>
            <a:r>
              <a:rPr lang="en-US" dirty="0"/>
              <a:t>Transfer size in KB — fewer is better</a:t>
            </a:r>
            <a:endParaRPr lang="en-US" dirty="0"/>
          </a:p>
        </p:txBody>
      </p:sp>
    </p:spTree>
    <p:extLst>
      <p:ext uri="{BB962C8B-B14F-4D97-AF65-F5344CB8AC3E}">
        <p14:creationId xmlns:p14="http://schemas.microsoft.com/office/powerpoint/2010/main" val="472141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pic>
        <p:nvPicPr>
          <p:cNvPr id="4098" name="Picture 2" descr="https://miro.medium.com/max/4624/1*yjATvFxmv21w8Em_hxm7_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1" y="-20538"/>
            <a:ext cx="7920880" cy="51822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635896" y="267494"/>
            <a:ext cx="3480440" cy="369332"/>
          </a:xfrm>
          <a:prstGeom prst="rect">
            <a:avLst/>
          </a:prstGeom>
        </p:spPr>
        <p:txBody>
          <a:bodyPr wrap="none">
            <a:spAutoFit/>
          </a:bodyPr>
          <a:lstStyle/>
          <a:p>
            <a:pPr>
              <a:defRPr/>
            </a:pPr>
            <a:r>
              <a:rPr lang="en-US" dirty="0"/>
              <a:t># lines of code — fewer is better</a:t>
            </a:r>
          </a:p>
        </p:txBody>
      </p:sp>
    </p:spTree>
    <p:extLst>
      <p:ext uri="{BB962C8B-B14F-4D97-AF65-F5344CB8AC3E}">
        <p14:creationId xmlns:p14="http://schemas.microsoft.com/office/powerpoint/2010/main" val="7664063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smtClean="0"/>
              <a:t>Are you having your result?</a:t>
            </a:r>
            <a:endParaRPr lang="ko-KR" altLang="en-US" dirty="0"/>
          </a:p>
        </p:txBody>
      </p:sp>
      <p:sp>
        <p:nvSpPr>
          <p:cNvPr id="4" name="Freeform 3"/>
          <p:cNvSpPr/>
          <p:nvPr/>
        </p:nvSpPr>
        <p:spPr>
          <a:xfrm>
            <a:off x="2082864" y="2298958"/>
            <a:ext cx="624548" cy="504056"/>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1545048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Want to learn Angular</a:t>
            </a:r>
            <a:r>
              <a:rPr lang="en-US" dirty="0" smtClean="0"/>
              <a:t>?</a:t>
            </a:r>
            <a:endParaRPr lang="en-US" dirty="0"/>
          </a:p>
        </p:txBody>
      </p:sp>
      <p:sp>
        <p:nvSpPr>
          <p:cNvPr id="3" name="Text Placeholder 2"/>
          <p:cNvSpPr>
            <a:spLocks noGrp="1"/>
          </p:cNvSpPr>
          <p:nvPr>
            <p:ph type="body" sz="quarter" idx="11"/>
          </p:nvPr>
        </p:nvSpPr>
        <p:spPr/>
        <p:txBody>
          <a:bodyPr/>
          <a:lstStyle/>
          <a:p>
            <a:r>
              <a:rPr lang="en-US" dirty="0"/>
              <a:t>Here’s our free 33-part course by Dan </a:t>
            </a:r>
            <a:r>
              <a:rPr lang="en-US" dirty="0" err="1"/>
              <a:t>Wahlin</a:t>
            </a:r>
            <a:r>
              <a:rPr lang="en-US" dirty="0" smtClean="0"/>
              <a:t>! – Reference: </a:t>
            </a:r>
            <a:r>
              <a:rPr lang="en-US" dirty="0" smtClean="0">
                <a:hlinkClick r:id="rId3"/>
              </a:rPr>
              <a:t>link</a:t>
            </a:r>
            <a:endParaRPr lang="en-US" dirty="0"/>
          </a:p>
        </p:txBody>
      </p:sp>
      <p:pic>
        <p:nvPicPr>
          <p:cNvPr id="5122" name="Picture 2" descr="https://miro.medium.com/max/2544/1*SaVwtG8cWgCh1WFYsIa2F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1680" y="1131590"/>
            <a:ext cx="5975791" cy="2790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925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More information</a:t>
            </a:r>
            <a:endParaRPr lang="en-US" dirty="0"/>
          </a:p>
        </p:txBody>
      </p:sp>
      <p:sp>
        <p:nvSpPr>
          <p:cNvPr id="3" name="Text Placeholder 2"/>
          <p:cNvSpPr>
            <a:spLocks noGrp="1"/>
          </p:cNvSpPr>
          <p:nvPr>
            <p:ph type="body" sz="quarter" idx="11"/>
          </p:nvPr>
        </p:nvSpPr>
        <p:spPr>
          <a:xfrm>
            <a:off x="539552" y="699542"/>
            <a:ext cx="8604448" cy="4032448"/>
          </a:xfrm>
        </p:spPr>
        <p:txBody>
          <a:bodyPr/>
          <a:lstStyle/>
          <a:p>
            <a:pPr marL="285750" indent="-285750" algn="l">
              <a:buFont typeface="Arial" pitchFamily="34" charset="0"/>
              <a:buChar char="•"/>
            </a:pPr>
            <a:r>
              <a:rPr lang="en-US" dirty="0"/>
              <a:t>Angular Authentication: Using Route </a:t>
            </a:r>
            <a:r>
              <a:rPr lang="en-US" dirty="0" smtClean="0"/>
              <a:t>Guards – </a:t>
            </a:r>
            <a:r>
              <a:rPr lang="en-US" dirty="0" smtClean="0">
                <a:hlinkClick r:id="rId2"/>
              </a:rPr>
              <a:t>link</a:t>
            </a:r>
            <a:endParaRPr lang="en-US" dirty="0" smtClean="0"/>
          </a:p>
          <a:p>
            <a:pPr marL="285750" indent="-285750" algn="l">
              <a:buFont typeface="Arial" pitchFamily="34" charset="0"/>
              <a:buChar char="•"/>
            </a:pPr>
            <a:r>
              <a:rPr lang="en-US" dirty="0"/>
              <a:t>3 ways to communicate between Angular </a:t>
            </a:r>
            <a:r>
              <a:rPr lang="en-US" dirty="0" smtClean="0"/>
              <a:t>components – </a:t>
            </a:r>
            <a:r>
              <a:rPr lang="en-US" dirty="0" smtClean="0">
                <a:hlinkClick r:id="rId3"/>
              </a:rPr>
              <a:t>link</a:t>
            </a:r>
            <a:endParaRPr lang="en-US" dirty="0" smtClean="0"/>
          </a:p>
          <a:p>
            <a:pPr marL="285750" indent="-285750" algn="l">
              <a:buFont typeface="Arial" pitchFamily="34" charset="0"/>
              <a:buChar char="•"/>
            </a:pPr>
            <a:r>
              <a:rPr lang="en-US" dirty="0"/>
              <a:t>Managing State in Angular </a:t>
            </a:r>
            <a:r>
              <a:rPr lang="en-US" dirty="0" smtClean="0"/>
              <a:t>Applications  - </a:t>
            </a:r>
            <a:r>
              <a:rPr lang="en-US" dirty="0" smtClean="0">
                <a:hlinkClick r:id="rId4"/>
              </a:rPr>
              <a:t>link</a:t>
            </a:r>
            <a:endParaRPr lang="en-US" dirty="0" smtClean="0"/>
          </a:p>
          <a:p>
            <a:pPr marL="285750" indent="-285750" algn="l">
              <a:buFont typeface="Arial" pitchFamily="34" charset="0"/>
              <a:buChar char="•"/>
            </a:pPr>
            <a:r>
              <a:rPr lang="en-US" dirty="0"/>
              <a:t>Best practices for a clean and </a:t>
            </a:r>
            <a:r>
              <a:rPr lang="en-US" dirty="0" err="1"/>
              <a:t>performant</a:t>
            </a:r>
            <a:r>
              <a:rPr lang="en-US" dirty="0"/>
              <a:t> Angular </a:t>
            </a:r>
            <a:r>
              <a:rPr lang="en-US" dirty="0" smtClean="0"/>
              <a:t>application – </a:t>
            </a:r>
            <a:r>
              <a:rPr lang="en-US" dirty="0" smtClean="0">
                <a:hlinkClick r:id="rId5"/>
              </a:rPr>
              <a:t>link</a:t>
            </a:r>
            <a:endParaRPr lang="en-US" dirty="0" smtClean="0"/>
          </a:p>
          <a:p>
            <a:pPr marL="285750" indent="-285750" algn="l">
              <a:buFont typeface="Arial" pitchFamily="34" charset="0"/>
              <a:buChar char="•"/>
            </a:pPr>
            <a:r>
              <a:rPr lang="en-US" dirty="0"/>
              <a:t>Build A Real World Beautiful Web APP with Angular 8 — A to Z Ultimate Guide (2019) — PART </a:t>
            </a:r>
            <a:r>
              <a:rPr lang="en-US" dirty="0" smtClean="0"/>
              <a:t>I - </a:t>
            </a:r>
            <a:r>
              <a:rPr lang="en-US" dirty="0" smtClean="0">
                <a:hlinkClick r:id="rId6"/>
              </a:rPr>
              <a:t>link</a:t>
            </a:r>
            <a:endParaRPr lang="en-US" dirty="0" smtClean="0"/>
          </a:p>
          <a:p>
            <a:pPr marL="285750" indent="-285750" algn="l">
              <a:buFont typeface="Arial" pitchFamily="34" charset="0"/>
              <a:buChar char="•"/>
            </a:pPr>
            <a:endParaRPr lang="en-US" dirty="0" smtClean="0"/>
          </a:p>
          <a:p>
            <a:pPr marL="285750" indent="-285750" algn="l">
              <a:buFont typeface="Arial" pitchFamily="34" charset="0"/>
              <a:buChar char="•"/>
            </a:pPr>
            <a:endParaRPr lang="en-US" dirty="0"/>
          </a:p>
        </p:txBody>
      </p:sp>
    </p:spTree>
    <p:extLst>
      <p:ext uri="{BB962C8B-B14F-4D97-AF65-F5344CB8AC3E}">
        <p14:creationId xmlns:p14="http://schemas.microsoft.com/office/powerpoint/2010/main" val="486189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React</a:t>
            </a:r>
            <a:endParaRPr lang="en-US" dirty="0"/>
          </a:p>
        </p:txBody>
      </p:sp>
      <p:sp>
        <p:nvSpPr>
          <p:cNvPr id="3" name="Text Placeholder 2"/>
          <p:cNvSpPr>
            <a:spLocks noGrp="1"/>
          </p:cNvSpPr>
          <p:nvPr>
            <p:ph type="body" sz="quarter" idx="11"/>
          </p:nvPr>
        </p:nvSpPr>
        <p:spPr>
          <a:xfrm>
            <a:off x="0" y="699542"/>
            <a:ext cx="9144000" cy="1152128"/>
          </a:xfrm>
        </p:spPr>
        <p:txBody>
          <a:bodyPr/>
          <a:lstStyle/>
          <a:p>
            <a:pPr marL="285750" indent="-285750" algn="l">
              <a:buFont typeface="Arial" pitchFamily="34" charset="0"/>
              <a:buChar char="•"/>
            </a:pPr>
            <a:r>
              <a:rPr lang="en-US" dirty="0"/>
              <a:t>Create a New React </a:t>
            </a:r>
            <a:r>
              <a:rPr lang="en-US" dirty="0" smtClean="0"/>
              <a:t>App - </a:t>
            </a:r>
            <a:r>
              <a:rPr lang="en-US" dirty="0" smtClean="0">
                <a:hlinkClick r:id="rId2"/>
              </a:rPr>
              <a:t>link</a:t>
            </a:r>
            <a:endParaRPr lang="en-US" dirty="0"/>
          </a:p>
          <a:p>
            <a:pPr marL="285750" indent="-285750" algn="l">
              <a:buFont typeface="Arial" pitchFamily="34" charset="0"/>
              <a:buChar char="•"/>
            </a:pPr>
            <a:r>
              <a:rPr lang="en-US" dirty="0" smtClean="0"/>
              <a:t>React </a:t>
            </a:r>
            <a:r>
              <a:rPr lang="en-US" dirty="0" err="1"/>
              <a:t>Redux</a:t>
            </a:r>
            <a:r>
              <a:rPr lang="en-US" dirty="0"/>
              <a:t> Tutorial for Beginners: The Definitive Guide (2019</a:t>
            </a:r>
            <a:r>
              <a:rPr lang="en-US" dirty="0" smtClean="0"/>
              <a:t>) – </a:t>
            </a:r>
            <a:r>
              <a:rPr lang="en-US" dirty="0" smtClean="0">
                <a:hlinkClick r:id="rId3"/>
              </a:rPr>
              <a:t>link</a:t>
            </a:r>
            <a:r>
              <a:rPr lang="en-US" dirty="0"/>
              <a:t/>
            </a:r>
            <a:br>
              <a:rPr lang="en-US" dirty="0"/>
            </a:br>
            <a:r>
              <a:rPr lang="en-US" dirty="0"/>
              <a:t>Understanding </a:t>
            </a:r>
            <a:r>
              <a:rPr lang="en-US" dirty="0" err="1"/>
              <a:t>Redux</a:t>
            </a:r>
            <a:r>
              <a:rPr lang="en-US" dirty="0"/>
              <a:t> + React in Easiest Way </a:t>
            </a:r>
            <a:r>
              <a:rPr lang="en-US" dirty="0" smtClean="0"/>
              <a:t>Part-1 - </a:t>
            </a:r>
            <a:r>
              <a:rPr lang="en-US" dirty="0" smtClean="0">
                <a:hlinkClick r:id="rId4"/>
              </a:rPr>
              <a:t>link</a:t>
            </a:r>
            <a:r>
              <a:rPr lang="en-US" dirty="0"/>
              <a:t/>
            </a:r>
            <a:br>
              <a:rPr lang="en-US" dirty="0"/>
            </a:br>
            <a:r>
              <a:rPr lang="en-US" dirty="0"/>
              <a:t>Developing Web Apps with ASP.NET Core 2.0 and React - Part </a:t>
            </a:r>
            <a:r>
              <a:rPr lang="en-US" dirty="0" smtClean="0"/>
              <a:t>1 - </a:t>
            </a:r>
            <a:r>
              <a:rPr lang="en-US" dirty="0" smtClean="0">
                <a:hlinkClick r:id="rId5"/>
              </a:rPr>
              <a:t>link</a:t>
            </a:r>
            <a:endParaRPr lang="en-US" dirty="0"/>
          </a:p>
        </p:txBody>
      </p:sp>
      <p:pic>
        <p:nvPicPr>
          <p:cNvPr id="6146" name="Picture 2" descr="Image result for create react ap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872" y="2305719"/>
            <a:ext cx="5065108" cy="283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884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VueJS</a:t>
            </a:r>
            <a:endParaRPr lang="en-US" dirty="0"/>
          </a:p>
        </p:txBody>
      </p:sp>
      <p:sp>
        <p:nvSpPr>
          <p:cNvPr id="3" name="Text Placeholder 2"/>
          <p:cNvSpPr>
            <a:spLocks noGrp="1"/>
          </p:cNvSpPr>
          <p:nvPr>
            <p:ph type="body" sz="quarter" idx="11"/>
          </p:nvPr>
        </p:nvSpPr>
        <p:spPr>
          <a:xfrm>
            <a:off x="683568" y="699542"/>
            <a:ext cx="8460432" cy="1368152"/>
          </a:xfrm>
        </p:spPr>
        <p:txBody>
          <a:bodyPr/>
          <a:lstStyle/>
          <a:p>
            <a:pPr marL="285750" indent="-285750" algn="l">
              <a:buFont typeface="Arial" pitchFamily="34" charset="0"/>
              <a:buChar char="•"/>
            </a:pPr>
            <a:r>
              <a:rPr lang="en-US" dirty="0"/>
              <a:t>On the way to </a:t>
            </a:r>
            <a:r>
              <a:rPr lang="en-US" dirty="0" err="1"/>
              <a:t>Vue</a:t>
            </a:r>
            <a:r>
              <a:rPr lang="en-US" dirty="0"/>
              <a:t> </a:t>
            </a:r>
            <a:r>
              <a:rPr lang="en-US" dirty="0" err="1"/>
              <a:t>Js</a:t>
            </a:r>
            <a:r>
              <a:rPr lang="en-US" dirty="0"/>
              <a:t>.. Create Your First project App in </a:t>
            </a:r>
            <a:r>
              <a:rPr lang="en-US" dirty="0" err="1"/>
              <a:t>Vue</a:t>
            </a:r>
            <a:r>
              <a:rPr lang="en-US" dirty="0"/>
              <a:t> JS framework</a:t>
            </a:r>
            <a:r>
              <a:rPr lang="en-US" dirty="0" smtClean="0"/>
              <a:t>. – </a:t>
            </a:r>
            <a:r>
              <a:rPr lang="en-US" dirty="0" smtClean="0">
                <a:hlinkClick r:id="rId2"/>
              </a:rPr>
              <a:t>link</a:t>
            </a:r>
            <a:endParaRPr lang="en-US" dirty="0" smtClean="0"/>
          </a:p>
          <a:p>
            <a:pPr marL="285750" indent="-285750" algn="l">
              <a:buFont typeface="Arial" pitchFamily="34" charset="0"/>
              <a:buChar char="•"/>
            </a:pPr>
            <a:r>
              <a:rPr lang="en-US" dirty="0"/>
              <a:t>Getting Started with </a:t>
            </a:r>
            <a:r>
              <a:rPr lang="en-US" dirty="0" err="1" smtClean="0"/>
              <a:t>VueJS</a:t>
            </a:r>
            <a:r>
              <a:rPr lang="en-US" dirty="0" smtClean="0"/>
              <a:t> – </a:t>
            </a:r>
            <a:r>
              <a:rPr lang="en-US" dirty="0" smtClean="0">
                <a:hlinkClick r:id="rId3"/>
              </a:rPr>
              <a:t>link</a:t>
            </a:r>
            <a:endParaRPr lang="en-US" dirty="0" smtClean="0"/>
          </a:p>
          <a:p>
            <a:pPr marL="285750" indent="-285750" algn="l">
              <a:buFont typeface="Arial" pitchFamily="34" charset="0"/>
              <a:buChar char="•"/>
            </a:pPr>
            <a:r>
              <a:rPr lang="en-US" dirty="0" err="1"/>
              <a:t>Vue</a:t>
            </a:r>
            <a:r>
              <a:rPr lang="en-US" dirty="0"/>
              <a:t> </a:t>
            </a:r>
            <a:r>
              <a:rPr lang="en-US" dirty="0" err="1"/>
              <a:t>js</a:t>
            </a:r>
            <a:r>
              <a:rPr lang="en-US" dirty="0"/>
              <a:t> for Beginners: Using </a:t>
            </a:r>
            <a:r>
              <a:rPr lang="en-US" dirty="0" err="1"/>
              <a:t>Vue</a:t>
            </a:r>
            <a:r>
              <a:rPr lang="en-US" dirty="0"/>
              <a:t> </a:t>
            </a:r>
            <a:r>
              <a:rPr lang="en-US" dirty="0" smtClean="0"/>
              <a:t>CLI - </a:t>
            </a:r>
            <a:r>
              <a:rPr lang="en-US" dirty="0" smtClean="0">
                <a:hlinkClick r:id="rId4"/>
              </a:rPr>
              <a:t>link</a:t>
            </a:r>
            <a:endParaRPr lang="en-US" dirty="0"/>
          </a:p>
          <a:p>
            <a:pPr marL="285750" indent="-285750" algn="l">
              <a:buFont typeface="Arial" pitchFamily="34" charset="0"/>
              <a:buChar char="•"/>
            </a:pPr>
            <a:r>
              <a:rPr lang="en-US" dirty="0"/>
              <a:t>Getting Started With </a:t>
            </a:r>
            <a:r>
              <a:rPr lang="en-US" dirty="0" err="1"/>
              <a:t>Vue</a:t>
            </a:r>
            <a:r>
              <a:rPr lang="en-US" dirty="0"/>
              <a:t> CLI </a:t>
            </a:r>
            <a:r>
              <a:rPr lang="en-US" dirty="0" smtClean="0"/>
              <a:t>3 - </a:t>
            </a:r>
            <a:r>
              <a:rPr lang="en-US" dirty="0" smtClean="0">
                <a:hlinkClick r:id="rId5"/>
              </a:rPr>
              <a:t>link</a:t>
            </a:r>
            <a:endParaRPr lang="en-US" dirty="0"/>
          </a:p>
          <a:p>
            <a:pPr marL="285750" indent="-285750" algn="l">
              <a:buFont typeface="Arial" pitchFamily="34" charset="0"/>
              <a:buChar char="•"/>
            </a:pPr>
            <a:endParaRPr lang="en-US" dirty="0"/>
          </a:p>
        </p:txBody>
      </p:sp>
      <p:pic>
        <p:nvPicPr>
          <p:cNvPr id="7172" name="Picture 4" descr="https://miro.medium.com/max/1742/1*rx8iI5bTel0KSWkOB--f_w.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9792" y="2283718"/>
            <a:ext cx="6231691" cy="223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931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9" y="17164"/>
            <a:ext cx="9133681" cy="6092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338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max/1100/1*Q2t-jgIzVx_w1Cyy1Ylb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03" y="1066"/>
            <a:ext cx="8615477" cy="509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38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19872" y="1486561"/>
            <a:ext cx="1060704" cy="1429526"/>
            <a:chOff x="4041649" y="1707654"/>
            <a:chExt cx="1060704" cy="1429526"/>
          </a:xfrm>
        </p:grpSpPr>
        <p:sp>
          <p:nvSpPr>
            <p:cNvPr id="5"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6" name="Hexagon 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sp>
        <p:nvSpPr>
          <p:cNvPr id="7" name="Hexagon 6"/>
          <p:cNvSpPr/>
          <p:nvPr/>
        </p:nvSpPr>
        <p:spPr>
          <a:xfrm>
            <a:off x="4000804" y="2499742"/>
            <a:ext cx="1098501" cy="955723"/>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8" name="Group 7"/>
          <p:cNvGrpSpPr/>
          <p:nvPr/>
        </p:nvGrpSpPr>
        <p:grpSpPr>
          <a:xfrm rot="3600000">
            <a:off x="4379315" y="1384644"/>
            <a:ext cx="1060704" cy="1429526"/>
            <a:chOff x="4041649" y="1707654"/>
            <a:chExt cx="1060704" cy="1429526"/>
          </a:xfrm>
        </p:grpSpPr>
        <p:sp>
          <p:nvSpPr>
            <p:cNvPr id="9"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10" name="Hexagon 9"/>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1" name="Group 10"/>
          <p:cNvGrpSpPr/>
          <p:nvPr/>
        </p:nvGrpSpPr>
        <p:grpSpPr>
          <a:xfrm rot="7084136">
            <a:off x="5012118" y="2130682"/>
            <a:ext cx="1060704" cy="1429526"/>
            <a:chOff x="4041649" y="1707654"/>
            <a:chExt cx="1060704" cy="1429526"/>
          </a:xfrm>
        </p:grpSpPr>
        <p:sp>
          <p:nvSpPr>
            <p:cNvPr id="12"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13" name="Hexagon 12"/>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14" name="Group 13"/>
          <p:cNvGrpSpPr/>
          <p:nvPr/>
        </p:nvGrpSpPr>
        <p:grpSpPr>
          <a:xfrm rot="10800000">
            <a:off x="4620373" y="2994924"/>
            <a:ext cx="1060704" cy="1429526"/>
            <a:chOff x="4041649" y="1707654"/>
            <a:chExt cx="1060704" cy="1429526"/>
          </a:xfrm>
        </p:grpSpPr>
        <p:sp>
          <p:nvSpPr>
            <p:cNvPr id="15"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lumMod val="75000"/>
                    <a:lumOff val="25000"/>
                  </a:schemeClr>
                </a:solidFill>
              </a:endParaRPr>
            </a:p>
          </p:txBody>
        </p:sp>
        <p:sp>
          <p:nvSpPr>
            <p:cNvPr id="16" name="Hexagon 15"/>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grpSp>
        <p:nvGrpSpPr>
          <p:cNvPr id="20" name="Group 19"/>
          <p:cNvGrpSpPr/>
          <p:nvPr/>
        </p:nvGrpSpPr>
        <p:grpSpPr>
          <a:xfrm rot="18000000">
            <a:off x="3001225" y="2344498"/>
            <a:ext cx="1060704" cy="1429526"/>
            <a:chOff x="4041649" y="1707654"/>
            <a:chExt cx="1060704" cy="1429526"/>
          </a:xfrm>
        </p:grpSpPr>
        <p:sp>
          <p:nvSpPr>
            <p:cNvPr id="21" name="Isosceles Triangle 2"/>
            <p:cNvSpPr/>
            <p:nvPr/>
          </p:nvSpPr>
          <p:spPr>
            <a:xfrm rot="10800000">
              <a:off x="4041649" y="1707654"/>
              <a:ext cx="1060704" cy="1429526"/>
            </a:xfrm>
            <a:custGeom>
              <a:avLst/>
              <a:gdLst>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0747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0747 h 1584176"/>
                <a:gd name="connsiteX8" fmla="*/ 831087 w 1060704"/>
                <a:gd name="connsiteY8" fmla="*/ 669776 h 1584176"/>
                <a:gd name="connsiteX9" fmla="*/ 832104 w 1060704"/>
                <a:gd name="connsiteY9" fmla="*/ 669776 h 1584176"/>
                <a:gd name="connsiteX10" fmla="*/ 1060704 w 1060704"/>
                <a:gd name="connsiteY10" fmla="*/ 1126976 h 1584176"/>
                <a:gd name="connsiteX11" fmla="*/ 832104 w 1060704"/>
                <a:gd name="connsiteY11"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53603 h 1584176"/>
                <a:gd name="connsiteX7" fmla="*/ 831087 w 1060704"/>
                <a:gd name="connsiteY7" fmla="*/ 669776 h 1584176"/>
                <a:gd name="connsiteX8" fmla="*/ 832104 w 1060704"/>
                <a:gd name="connsiteY8" fmla="*/ 669776 h 1584176"/>
                <a:gd name="connsiteX9" fmla="*/ 1060704 w 1060704"/>
                <a:gd name="connsiteY9" fmla="*/ 1126976 h 1584176"/>
                <a:gd name="connsiteX10" fmla="*/ 832104 w 1060704"/>
                <a:gd name="connsiteY10"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832104 w 1060704"/>
                <a:gd name="connsiteY7" fmla="*/ 669776 h 1584176"/>
                <a:gd name="connsiteX8" fmla="*/ 1060704 w 1060704"/>
                <a:gd name="connsiteY8" fmla="*/ 1126976 h 1584176"/>
                <a:gd name="connsiteX9" fmla="*/ 832104 w 1060704"/>
                <a:gd name="connsiteY9"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831087 w 1060704"/>
                <a:gd name="connsiteY6" fmla="*/ 669776 h 1584176"/>
                <a:gd name="connsiteX7" fmla="*/ 1060704 w 1060704"/>
                <a:gd name="connsiteY7" fmla="*/ 1126976 h 1584176"/>
                <a:gd name="connsiteX8" fmla="*/ 832104 w 1060704"/>
                <a:gd name="connsiteY8"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226249 w 1060704"/>
                <a:gd name="connsiteY4" fmla="*/ 669776 h 1584176"/>
                <a:gd name="connsiteX5" fmla="*/ 531051 w 1060704"/>
                <a:gd name="connsiteY5" fmla="*/ 0 h 1584176"/>
                <a:gd name="connsiteX6" fmla="*/ 1060704 w 1060704"/>
                <a:gd name="connsiteY6" fmla="*/ 1126976 h 1584176"/>
                <a:gd name="connsiteX7" fmla="*/ 832104 w 1060704"/>
                <a:gd name="connsiteY7"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228600 w 1060704"/>
                <a:gd name="connsiteY3" fmla="*/ 669776 h 1584176"/>
                <a:gd name="connsiteX4" fmla="*/ 531051 w 1060704"/>
                <a:gd name="connsiteY4" fmla="*/ 0 h 1584176"/>
                <a:gd name="connsiteX5" fmla="*/ 1060704 w 1060704"/>
                <a:gd name="connsiteY5" fmla="*/ 1126976 h 1584176"/>
                <a:gd name="connsiteX6" fmla="*/ 832104 w 1060704"/>
                <a:gd name="connsiteY6" fmla="*/ 1584176 h 1584176"/>
                <a:gd name="connsiteX0" fmla="*/ 832104 w 1060704"/>
                <a:gd name="connsiteY0" fmla="*/ 1584176 h 1584176"/>
                <a:gd name="connsiteX1" fmla="*/ 228600 w 1060704"/>
                <a:gd name="connsiteY1" fmla="*/ 1584176 h 1584176"/>
                <a:gd name="connsiteX2" fmla="*/ 0 w 1060704"/>
                <a:gd name="connsiteY2" fmla="*/ 1126976 h 1584176"/>
                <a:gd name="connsiteX3" fmla="*/ 531051 w 1060704"/>
                <a:gd name="connsiteY3" fmla="*/ 0 h 1584176"/>
                <a:gd name="connsiteX4" fmla="*/ 1060704 w 1060704"/>
                <a:gd name="connsiteY4" fmla="*/ 1126976 h 1584176"/>
                <a:gd name="connsiteX5" fmla="*/ 832104 w 1060704"/>
                <a:gd name="connsiteY5" fmla="*/ 1584176 h 1584176"/>
                <a:gd name="connsiteX0" fmla="*/ 832104 w 1060704"/>
                <a:gd name="connsiteY0" fmla="*/ 1553220 h 1553220"/>
                <a:gd name="connsiteX1" fmla="*/ 228600 w 1060704"/>
                <a:gd name="connsiteY1" fmla="*/ 1553220 h 1553220"/>
                <a:gd name="connsiteX2" fmla="*/ 0 w 1060704"/>
                <a:gd name="connsiteY2" fmla="*/ 1096020 h 1553220"/>
                <a:gd name="connsiteX3" fmla="*/ 523907 w 1060704"/>
                <a:gd name="connsiteY3" fmla="*/ 0 h 1553220"/>
                <a:gd name="connsiteX4" fmla="*/ 1060704 w 1060704"/>
                <a:gd name="connsiteY4" fmla="*/ 1096020 h 1553220"/>
                <a:gd name="connsiteX5" fmla="*/ 832104 w 1060704"/>
                <a:gd name="connsiteY5" fmla="*/ 1553220 h 1553220"/>
                <a:gd name="connsiteX0" fmla="*/ 832104 w 1060704"/>
                <a:gd name="connsiteY0" fmla="*/ 1522263 h 1522263"/>
                <a:gd name="connsiteX1" fmla="*/ 228600 w 1060704"/>
                <a:gd name="connsiteY1" fmla="*/ 1522263 h 1522263"/>
                <a:gd name="connsiteX2" fmla="*/ 0 w 1060704"/>
                <a:gd name="connsiteY2" fmla="*/ 1065063 h 1522263"/>
                <a:gd name="connsiteX3" fmla="*/ 519144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2263 h 1522263"/>
                <a:gd name="connsiteX1" fmla="*/ 228600 w 1060704"/>
                <a:gd name="connsiteY1" fmla="*/ 1522263 h 1522263"/>
                <a:gd name="connsiteX2" fmla="*/ 0 w 1060704"/>
                <a:gd name="connsiteY2" fmla="*/ 1065063 h 1522263"/>
                <a:gd name="connsiteX3" fmla="*/ 533432 w 1060704"/>
                <a:gd name="connsiteY3" fmla="*/ 0 h 1522263"/>
                <a:gd name="connsiteX4" fmla="*/ 1060704 w 1060704"/>
                <a:gd name="connsiteY4" fmla="*/ 1065063 h 1522263"/>
                <a:gd name="connsiteX5" fmla="*/ 832104 w 1060704"/>
                <a:gd name="connsiteY5" fmla="*/ 1522263 h 1522263"/>
                <a:gd name="connsiteX0" fmla="*/ 832104 w 1060704"/>
                <a:gd name="connsiteY0" fmla="*/ 1524644 h 1524644"/>
                <a:gd name="connsiteX1" fmla="*/ 228600 w 1060704"/>
                <a:gd name="connsiteY1" fmla="*/ 1524644 h 1524644"/>
                <a:gd name="connsiteX2" fmla="*/ 0 w 1060704"/>
                <a:gd name="connsiteY2" fmla="*/ 1067444 h 1524644"/>
                <a:gd name="connsiteX3" fmla="*/ 526288 w 1060704"/>
                <a:gd name="connsiteY3" fmla="*/ 0 h 1524644"/>
                <a:gd name="connsiteX4" fmla="*/ 1060704 w 1060704"/>
                <a:gd name="connsiteY4" fmla="*/ 1067444 h 1524644"/>
                <a:gd name="connsiteX5" fmla="*/ 832104 w 1060704"/>
                <a:gd name="connsiteY5" fmla="*/ 1524644 h 1524644"/>
                <a:gd name="connsiteX0" fmla="*/ 832104 w 1060704"/>
                <a:gd name="connsiteY0" fmla="*/ 1517309 h 1517309"/>
                <a:gd name="connsiteX1" fmla="*/ 228600 w 1060704"/>
                <a:gd name="connsiteY1" fmla="*/ 1517309 h 1517309"/>
                <a:gd name="connsiteX2" fmla="*/ 0 w 1060704"/>
                <a:gd name="connsiteY2" fmla="*/ 1060109 h 1517309"/>
                <a:gd name="connsiteX3" fmla="*/ 528733 w 1060704"/>
                <a:gd name="connsiteY3" fmla="*/ 0 h 1517309"/>
                <a:gd name="connsiteX4" fmla="*/ 1060704 w 1060704"/>
                <a:gd name="connsiteY4" fmla="*/ 1060109 h 1517309"/>
                <a:gd name="connsiteX5" fmla="*/ 832104 w 1060704"/>
                <a:gd name="connsiteY5" fmla="*/ 1517309 h 1517309"/>
                <a:gd name="connsiteX0" fmla="*/ 832104 w 1060704"/>
                <a:gd name="connsiteY0" fmla="*/ 1422211 h 1422211"/>
                <a:gd name="connsiteX1" fmla="*/ 228600 w 1060704"/>
                <a:gd name="connsiteY1" fmla="*/ 1422211 h 1422211"/>
                <a:gd name="connsiteX2" fmla="*/ 0 w 1060704"/>
                <a:gd name="connsiteY2" fmla="*/ 965011 h 1422211"/>
                <a:gd name="connsiteX3" fmla="*/ 543363 w 1060704"/>
                <a:gd name="connsiteY3" fmla="*/ 0 h 1422211"/>
                <a:gd name="connsiteX4" fmla="*/ 1060704 w 1060704"/>
                <a:gd name="connsiteY4" fmla="*/ 965011 h 1422211"/>
                <a:gd name="connsiteX5" fmla="*/ 832104 w 1060704"/>
                <a:gd name="connsiteY5" fmla="*/ 1422211 h 1422211"/>
                <a:gd name="connsiteX0" fmla="*/ 832104 w 1060704"/>
                <a:gd name="connsiteY0" fmla="*/ 1429526 h 1429526"/>
                <a:gd name="connsiteX1" fmla="*/ 228600 w 1060704"/>
                <a:gd name="connsiteY1" fmla="*/ 1429526 h 1429526"/>
                <a:gd name="connsiteX2" fmla="*/ 0 w 1060704"/>
                <a:gd name="connsiteY2" fmla="*/ 972326 h 1429526"/>
                <a:gd name="connsiteX3" fmla="*/ 543363 w 1060704"/>
                <a:gd name="connsiteY3" fmla="*/ 0 h 1429526"/>
                <a:gd name="connsiteX4" fmla="*/ 1060704 w 1060704"/>
                <a:gd name="connsiteY4" fmla="*/ 972326 h 1429526"/>
                <a:gd name="connsiteX5" fmla="*/ 832104 w 1060704"/>
                <a:gd name="connsiteY5" fmla="*/ 1429526 h 14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 h="1429526">
                  <a:moveTo>
                    <a:pt x="832104" y="1429526"/>
                  </a:moveTo>
                  <a:lnTo>
                    <a:pt x="228600" y="1429526"/>
                  </a:lnTo>
                  <a:lnTo>
                    <a:pt x="0" y="972326"/>
                  </a:lnTo>
                  <a:lnTo>
                    <a:pt x="543363" y="0"/>
                  </a:lnTo>
                  <a:lnTo>
                    <a:pt x="1060704" y="972326"/>
                  </a:lnTo>
                  <a:lnTo>
                    <a:pt x="832104" y="1429526"/>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sp>
          <p:nvSpPr>
            <p:cNvPr id="22" name="Hexagon 21"/>
            <p:cNvSpPr/>
            <p:nvPr/>
          </p:nvSpPr>
          <p:spPr>
            <a:xfrm>
              <a:off x="4115403" y="1760695"/>
              <a:ext cx="913197" cy="794504"/>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sp>
        <p:nvSpPr>
          <p:cNvPr id="23" name="Block Arc 14"/>
          <p:cNvSpPr/>
          <p:nvPr/>
        </p:nvSpPr>
        <p:spPr>
          <a:xfrm rot="16200000">
            <a:off x="4236956" y="2664298"/>
            <a:ext cx="626197" cy="626608"/>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75000"/>
                  <a:lumOff val="25000"/>
                </a:schemeClr>
              </a:solidFill>
            </a:endParaRPr>
          </a:p>
        </p:txBody>
      </p:sp>
      <p:grpSp>
        <p:nvGrpSpPr>
          <p:cNvPr id="36" name="Group 35"/>
          <p:cNvGrpSpPr/>
          <p:nvPr/>
        </p:nvGrpSpPr>
        <p:grpSpPr>
          <a:xfrm>
            <a:off x="971600" y="1505174"/>
            <a:ext cx="1926735" cy="1015663"/>
            <a:chOff x="803640" y="3362835"/>
            <a:chExt cx="2059657" cy="573512"/>
          </a:xfrm>
        </p:grpSpPr>
        <p:sp>
          <p:nvSpPr>
            <p:cNvPr id="37" name="TextBox 36"/>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38" name="TextBox 37"/>
            <p:cNvSpPr txBox="1"/>
            <p:nvPr/>
          </p:nvSpPr>
          <p:spPr>
            <a:xfrm>
              <a:off x="803640" y="3362835"/>
              <a:ext cx="2059657" cy="573512"/>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Availability of Learning </a:t>
              </a:r>
              <a:r>
                <a:rPr lang="en-US" altLang="ko-KR" sz="1200" b="1" dirty="0" smtClean="0">
                  <a:solidFill>
                    <a:schemeClr val="tx1">
                      <a:lumMod val="75000"/>
                      <a:lumOff val="25000"/>
                    </a:schemeClr>
                  </a:solidFill>
                  <a:cs typeface="Arial" pitchFamily="34" charset="0"/>
                </a:rPr>
                <a:t>Resources</a:t>
              </a:r>
              <a:br>
                <a:rPr lang="en-US" altLang="ko-KR" sz="1200" b="1" dirty="0" smtClean="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 books/ documentations</a:t>
              </a:r>
              <a:br>
                <a:rPr lang="en-US" altLang="ko-KR" sz="1200" dirty="0" smtClean="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 courses/ videos</a:t>
              </a:r>
              <a:br>
                <a:rPr lang="en-US" altLang="ko-KR" sz="1200" dirty="0" smtClean="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 tutorials/ examples</a:t>
              </a:r>
              <a:endParaRPr lang="ko-KR" altLang="en-US" sz="1200" b="1" dirty="0">
                <a:solidFill>
                  <a:schemeClr val="tx1">
                    <a:lumMod val="75000"/>
                    <a:lumOff val="25000"/>
                  </a:schemeClr>
                </a:solidFill>
                <a:cs typeface="Arial" pitchFamily="34" charset="0"/>
              </a:endParaRPr>
            </a:p>
          </p:txBody>
        </p:sp>
      </p:grpSp>
      <p:grpSp>
        <p:nvGrpSpPr>
          <p:cNvPr id="39" name="Group 38"/>
          <p:cNvGrpSpPr/>
          <p:nvPr/>
        </p:nvGrpSpPr>
        <p:grpSpPr>
          <a:xfrm>
            <a:off x="557033" y="2523826"/>
            <a:ext cx="1926735" cy="2156019"/>
            <a:chOff x="803640" y="3362835"/>
            <a:chExt cx="2059657" cy="2156019"/>
          </a:xfrm>
        </p:grpSpPr>
        <p:sp>
          <p:nvSpPr>
            <p:cNvPr id="40" name="TextBox 39"/>
            <p:cNvSpPr txBox="1"/>
            <p:nvPr/>
          </p:nvSpPr>
          <p:spPr>
            <a:xfrm>
              <a:off x="803640" y="3579862"/>
              <a:ext cx="2059657" cy="1938992"/>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What happens if you abandon the project or find a new job</a:t>
              </a:r>
              <a:r>
                <a:rPr lang="en-US" altLang="ko-KR" sz="1200" dirty="0" smtClean="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r>
              <a:br>
                <a:rPr lang="en-US" altLang="ko-KR" sz="1200" dirty="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How to </a:t>
              </a:r>
              <a:r>
                <a:rPr lang="en-US" altLang="ko-KR" sz="1200" dirty="0">
                  <a:solidFill>
                    <a:schemeClr val="tx1">
                      <a:lumMod val="75000"/>
                      <a:lumOff val="25000"/>
                    </a:schemeClr>
                  </a:solidFill>
                  <a:cs typeface="Arial" pitchFamily="34" charset="0"/>
                </a:rPr>
                <a:t>accelerate the </a:t>
              </a:r>
              <a:r>
                <a:rPr lang="en-US" altLang="ko-KR" sz="1200" dirty="0" smtClean="0">
                  <a:solidFill>
                    <a:schemeClr val="tx1">
                      <a:lumMod val="75000"/>
                      <a:lumOff val="25000"/>
                    </a:schemeClr>
                  </a:solidFill>
                  <a:cs typeface="Arial" pitchFamily="34" charset="0"/>
                </a:rPr>
                <a:t>development?</a:t>
              </a:r>
              <a:r>
                <a:rPr lang="en-US" altLang="ko-KR" sz="1200" dirty="0">
                  <a:solidFill>
                    <a:schemeClr val="tx1">
                      <a:lumMod val="75000"/>
                      <a:lumOff val="25000"/>
                    </a:schemeClr>
                  </a:solidFill>
                  <a:cs typeface="Arial" pitchFamily="34" charset="0"/>
                </a:rPr>
                <a:t/>
              </a:r>
              <a:br>
                <a:rPr lang="en-US" altLang="ko-KR" sz="1200" dirty="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Is there </a:t>
              </a:r>
              <a:r>
                <a:rPr lang="en-US" altLang="ko-KR" sz="1200" dirty="0">
                  <a:solidFill>
                    <a:schemeClr val="tx1">
                      <a:lumMod val="75000"/>
                      <a:lumOff val="25000"/>
                    </a:schemeClr>
                  </a:solidFill>
                  <a:cs typeface="Arial" pitchFamily="34" charset="0"/>
                </a:rPr>
                <a:t>really a community that you can ask for help?</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Obvious leaders here are Angular and React. </a:t>
              </a:r>
              <a:endParaRPr lang="ko-KR" altLang="en-US" sz="1200" dirty="0">
                <a:solidFill>
                  <a:schemeClr val="tx1">
                    <a:lumMod val="75000"/>
                    <a:lumOff val="25000"/>
                  </a:schemeClr>
                </a:solidFill>
                <a:cs typeface="Arial" pitchFamily="34" charset="0"/>
              </a:endParaRPr>
            </a:p>
          </p:txBody>
        </p:sp>
        <p:sp>
          <p:nvSpPr>
            <p:cNvPr id="41" name="TextBox 40"/>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Popularity</a:t>
              </a:r>
              <a:endParaRPr lang="ko-KR" altLang="en-US" sz="1200" b="1" dirty="0">
                <a:solidFill>
                  <a:schemeClr val="tx1">
                    <a:lumMod val="75000"/>
                    <a:lumOff val="25000"/>
                  </a:schemeClr>
                </a:solidFill>
                <a:cs typeface="Arial" pitchFamily="34" charset="0"/>
              </a:endParaRPr>
            </a:p>
          </p:txBody>
        </p:sp>
      </p:grpSp>
      <p:grpSp>
        <p:nvGrpSpPr>
          <p:cNvPr id="45" name="Group 44"/>
          <p:cNvGrpSpPr/>
          <p:nvPr/>
        </p:nvGrpSpPr>
        <p:grpSpPr>
          <a:xfrm>
            <a:off x="5940152" y="1505178"/>
            <a:ext cx="2160240" cy="1015663"/>
            <a:chOff x="803640" y="3362835"/>
            <a:chExt cx="2059657" cy="605314"/>
          </a:xfrm>
        </p:grpSpPr>
        <p:sp>
          <p:nvSpPr>
            <p:cNvPr id="46" name="TextBox 45"/>
            <p:cNvSpPr txBox="1"/>
            <p:nvPr/>
          </p:nvSpPr>
          <p:spPr>
            <a:xfrm>
              <a:off x="803640" y="3579862"/>
              <a:ext cx="2059657"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47" name="TextBox 46"/>
            <p:cNvSpPr txBox="1"/>
            <p:nvPr/>
          </p:nvSpPr>
          <p:spPr>
            <a:xfrm>
              <a:off x="803640" y="3362835"/>
              <a:ext cx="2059657" cy="605314"/>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Core Features</a:t>
              </a:r>
              <a:br>
                <a:rPr lang="en-US" altLang="ko-KR" sz="1200" b="1" dirty="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Template, </a:t>
              </a:r>
              <a:r>
                <a:rPr lang="en-US" altLang="ko-KR" sz="1200" dirty="0">
                  <a:solidFill>
                    <a:schemeClr val="tx1">
                      <a:lumMod val="75000"/>
                      <a:lumOff val="25000"/>
                    </a:schemeClr>
                  </a:solidFill>
                  <a:cs typeface="Arial" pitchFamily="34" charset="0"/>
                </a:rPr>
                <a:t>state management, HTTP communication, form processing and validation, and routing. </a:t>
              </a:r>
              <a:endParaRPr lang="ko-KR" altLang="en-US" sz="1200" dirty="0">
                <a:solidFill>
                  <a:schemeClr val="tx1">
                    <a:lumMod val="75000"/>
                    <a:lumOff val="25000"/>
                  </a:schemeClr>
                </a:solidFill>
                <a:cs typeface="Arial" pitchFamily="34" charset="0"/>
              </a:endParaRPr>
            </a:p>
          </p:txBody>
        </p:sp>
      </p:grpSp>
      <p:grpSp>
        <p:nvGrpSpPr>
          <p:cNvPr id="48" name="Group 47"/>
          <p:cNvGrpSpPr/>
          <p:nvPr/>
        </p:nvGrpSpPr>
        <p:grpSpPr>
          <a:xfrm>
            <a:off x="6588224" y="2523826"/>
            <a:ext cx="2232248" cy="2894683"/>
            <a:chOff x="803640" y="3362835"/>
            <a:chExt cx="2059657" cy="2894683"/>
          </a:xfrm>
        </p:grpSpPr>
        <p:sp>
          <p:nvSpPr>
            <p:cNvPr id="49" name="TextBox 48"/>
            <p:cNvSpPr txBox="1"/>
            <p:nvPr/>
          </p:nvSpPr>
          <p:spPr>
            <a:xfrm>
              <a:off x="803640" y="3579862"/>
              <a:ext cx="2059657" cy="267765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How easy is it to achieve the desired result?.</a:t>
              </a:r>
              <a:br>
                <a:rPr lang="en-US" altLang="ko-KR" sz="1200" dirty="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Do </a:t>
              </a:r>
              <a:r>
                <a:rPr lang="en-US" altLang="ko-KR" sz="1200" dirty="0">
                  <a:solidFill>
                    <a:schemeClr val="tx1">
                      <a:lumMod val="75000"/>
                      <a:lumOff val="25000"/>
                    </a:schemeClr>
                  </a:solidFill>
                  <a:cs typeface="Arial" pitchFamily="34" charset="0"/>
                </a:rPr>
                <a:t>you have to look for external libraries?</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Maybe you need some plugins from the community.</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Is there any conventional structure or guidelines within the context of the framework?</a:t>
              </a:r>
              <a:br>
                <a:rPr lang="en-US" altLang="ko-KR" sz="1200" dirty="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Maybe there is a CLI to accelerate the development process. </a:t>
              </a:r>
              <a:endParaRPr lang="ko-KR" altLang="en-US" sz="1200" dirty="0">
                <a:solidFill>
                  <a:schemeClr val="tx1">
                    <a:lumMod val="75000"/>
                    <a:lumOff val="25000"/>
                  </a:schemeClr>
                </a:solidFill>
                <a:cs typeface="Arial" pitchFamily="34" charset="0"/>
              </a:endParaRPr>
            </a:p>
          </p:txBody>
        </p:sp>
        <p:sp>
          <p:nvSpPr>
            <p:cNvPr id="50" name="TextBox 49"/>
            <p:cNvSpPr txBox="1"/>
            <p:nvPr/>
          </p:nvSpPr>
          <p:spPr>
            <a:xfrm>
              <a:off x="803640" y="3362835"/>
              <a:ext cx="2059657" cy="276999"/>
            </a:xfrm>
            <a:prstGeom prst="rect">
              <a:avLst/>
            </a:prstGeom>
            <a:noFill/>
          </p:spPr>
          <p:txBody>
            <a:bodyPr wrap="square" rtlCol="0">
              <a:spAutoFit/>
            </a:bodyPr>
            <a:lstStyle/>
            <a:p>
              <a:r>
                <a:rPr lang="en-US" altLang="ko-KR" sz="1200" b="1" dirty="0" smtClean="0">
                  <a:solidFill>
                    <a:schemeClr val="tx1">
                      <a:lumMod val="75000"/>
                      <a:lumOff val="25000"/>
                    </a:schemeClr>
                  </a:solidFill>
                  <a:cs typeface="Arial" pitchFamily="34" charset="0"/>
                </a:rPr>
                <a:t>Usability</a:t>
              </a:r>
              <a:endParaRPr lang="ko-KR" altLang="en-US" sz="1200" b="1" dirty="0">
                <a:solidFill>
                  <a:schemeClr val="tx1">
                    <a:lumMod val="75000"/>
                    <a:lumOff val="25000"/>
                  </a:schemeClr>
                </a:solidFill>
                <a:cs typeface="Arial" pitchFamily="34" charset="0"/>
              </a:endParaRPr>
            </a:p>
          </p:txBody>
        </p:sp>
      </p:gr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400" y="0"/>
            <a:ext cx="1784600" cy="1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 name="Group 63"/>
          <p:cNvGrpSpPr/>
          <p:nvPr/>
        </p:nvGrpSpPr>
        <p:grpSpPr>
          <a:xfrm>
            <a:off x="2709844" y="3589434"/>
            <a:ext cx="1926735" cy="1384995"/>
            <a:chOff x="803640" y="3362835"/>
            <a:chExt cx="2059657" cy="782062"/>
          </a:xfrm>
        </p:grpSpPr>
        <p:sp>
          <p:nvSpPr>
            <p:cNvPr id="65" name="TextBox 64"/>
            <p:cNvSpPr txBox="1"/>
            <p:nvPr/>
          </p:nvSpPr>
          <p:spPr>
            <a:xfrm>
              <a:off x="803640" y="3579862"/>
              <a:ext cx="2059657" cy="276999"/>
            </a:xfrm>
            <a:prstGeom prst="rect">
              <a:avLst/>
            </a:prstGeom>
            <a:noFill/>
          </p:spPr>
          <p:txBody>
            <a:bodyPr wrap="square" rtlCol="0">
              <a:spAutoFit/>
            </a:bodyPr>
            <a:lstStyle/>
            <a:p>
              <a:pPr algn="r"/>
              <a:endParaRPr lang="ko-KR" altLang="en-US" sz="1200" dirty="0">
                <a:solidFill>
                  <a:schemeClr val="tx1">
                    <a:lumMod val="75000"/>
                    <a:lumOff val="25000"/>
                  </a:schemeClr>
                </a:solidFill>
                <a:cs typeface="Arial" pitchFamily="34" charset="0"/>
              </a:endParaRPr>
            </a:p>
          </p:txBody>
        </p:sp>
        <p:sp>
          <p:nvSpPr>
            <p:cNvPr id="66" name="TextBox 65"/>
            <p:cNvSpPr txBox="1"/>
            <p:nvPr/>
          </p:nvSpPr>
          <p:spPr>
            <a:xfrm>
              <a:off x="803640" y="3362835"/>
              <a:ext cx="2059657" cy="782062"/>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Ease of Integration (with Other Libraries)</a:t>
              </a:r>
              <a:r>
                <a:rPr lang="en-US" altLang="ko-KR" sz="1200" b="1" dirty="0" smtClean="0">
                  <a:solidFill>
                    <a:schemeClr val="tx1">
                      <a:lumMod val="75000"/>
                      <a:lumOff val="25000"/>
                    </a:schemeClr>
                  </a:solidFill>
                  <a:cs typeface="Arial" pitchFamily="34" charset="0"/>
                </a:rPr>
                <a:t/>
              </a:r>
              <a:br>
                <a:rPr lang="en-US" altLang="ko-KR" sz="1200" b="1" dirty="0" smtClean="0">
                  <a:solidFill>
                    <a:schemeClr val="tx1">
                      <a:lumMod val="75000"/>
                      <a:lumOff val="25000"/>
                    </a:schemeClr>
                  </a:solidFill>
                  <a:cs typeface="Arial" pitchFamily="34" charset="0"/>
                </a:rPr>
              </a:br>
              <a:r>
                <a:rPr lang="en-US" altLang="ko-KR" sz="1200" dirty="0">
                  <a:solidFill>
                    <a:schemeClr val="tx1">
                      <a:lumMod val="75000"/>
                      <a:lumOff val="25000"/>
                    </a:schemeClr>
                  </a:solidFill>
                  <a:cs typeface="Arial" pitchFamily="34" charset="0"/>
                </a:rPr>
                <a:t>you will face problems where additional tools are necessary and </a:t>
              </a:r>
              <a:r>
                <a:rPr lang="en-US" altLang="ko-KR" sz="1200" dirty="0" smtClean="0">
                  <a:solidFill>
                    <a:schemeClr val="tx1">
                      <a:lumMod val="75000"/>
                      <a:lumOff val="25000"/>
                    </a:schemeClr>
                  </a:solidFill>
                  <a:cs typeface="Arial" pitchFamily="34" charset="0"/>
                </a:rPr>
                <a:t>there </a:t>
              </a:r>
              <a:r>
                <a:rPr lang="en-US" altLang="ko-KR" sz="1200" dirty="0">
                  <a:solidFill>
                    <a:schemeClr val="tx1">
                      <a:lumMod val="75000"/>
                      <a:lumOff val="25000"/>
                    </a:schemeClr>
                  </a:solidFill>
                  <a:cs typeface="Arial" pitchFamily="34" charset="0"/>
                </a:rPr>
                <a:t>are great libraries out there focusing on one </a:t>
              </a:r>
              <a:r>
                <a:rPr lang="en-US" altLang="ko-KR" sz="1200" dirty="0" smtClean="0">
                  <a:solidFill>
                    <a:schemeClr val="tx1">
                      <a:lumMod val="75000"/>
                      <a:lumOff val="25000"/>
                    </a:schemeClr>
                  </a:solidFill>
                  <a:cs typeface="Arial" pitchFamily="34" charset="0"/>
                </a:rPr>
                <a:t>problem.</a:t>
              </a:r>
              <a:endParaRPr lang="ko-KR" altLang="en-US" sz="1200" b="1" dirty="0">
                <a:solidFill>
                  <a:schemeClr val="tx1">
                    <a:lumMod val="75000"/>
                    <a:lumOff val="25000"/>
                  </a:schemeClr>
                </a:solidFill>
                <a:cs typeface="Arial" pitchFamily="34" charset="0"/>
              </a:endParaRPr>
            </a:p>
          </p:txBody>
        </p:sp>
      </p:grpSp>
    </p:spTree>
    <p:extLst>
      <p:ext uri="{BB962C8B-B14F-4D97-AF65-F5344CB8AC3E}">
        <p14:creationId xmlns:p14="http://schemas.microsoft.com/office/powerpoint/2010/main" val="2589509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1043608" y="3829794"/>
            <a:ext cx="7128792" cy="576063"/>
          </a:xfrm>
        </p:spPr>
        <p:txBody>
          <a:bodyPr/>
          <a:lstStyle/>
          <a:p>
            <a:pPr>
              <a:defRPr/>
            </a:pPr>
            <a:r>
              <a:rPr lang="en-US" altLang="ko-KR" dirty="0"/>
              <a:t>Angular 2 versus React</a:t>
            </a:r>
          </a:p>
        </p:txBody>
      </p:sp>
      <p:sp>
        <p:nvSpPr>
          <p:cNvPr id="10" name="Oval 32"/>
          <p:cNvSpPr/>
          <p:nvPr/>
        </p:nvSpPr>
        <p:spPr>
          <a:xfrm>
            <a:off x="4242791" y="1739280"/>
            <a:ext cx="658417" cy="792088"/>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50000"/>
                  <a:lumOff val="50000"/>
                </a:schemeClr>
              </a:solidFill>
            </a:endParaRPr>
          </a:p>
        </p:txBody>
      </p:sp>
      <p:sp>
        <p:nvSpPr>
          <p:cNvPr id="2" name="Text Placeholder 1"/>
          <p:cNvSpPr>
            <a:spLocks noGrp="1"/>
          </p:cNvSpPr>
          <p:nvPr>
            <p:ph type="body" sz="quarter" idx="11"/>
          </p:nvPr>
        </p:nvSpPr>
        <p:spPr/>
        <p:txBody>
          <a:bodyPr/>
          <a:lstStyle/>
          <a:p>
            <a:r>
              <a:rPr lang="en-US" dirty="0" smtClean="0"/>
              <a:t>There will be blood!</a:t>
            </a:r>
            <a:endParaRPr lang="en-US" dirty="0"/>
          </a:p>
        </p:txBody>
      </p:sp>
    </p:spTree>
    <p:extLst>
      <p:ext uri="{BB962C8B-B14F-4D97-AF65-F5344CB8AC3E}">
        <p14:creationId xmlns:p14="http://schemas.microsoft.com/office/powerpoint/2010/main" val="1310091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miro.medium.com/max/1024/1*MRPl_SNuRGJchb6eOAnkSA.jpeg"/>
          <p:cNvPicPr/>
          <p:nvPr/>
        </p:nvPicPr>
        <p:blipFill>
          <a:blip r:embed="rId2">
            <a:extLst>
              <a:ext uri="{28A0092B-C50C-407E-A947-70E740481C1C}">
                <a14:useLocalDpi xmlns:a14="http://schemas.microsoft.com/office/drawing/2010/main" val="0"/>
              </a:ext>
            </a:extLst>
          </a:blip>
          <a:srcRect/>
          <a:stretch>
            <a:fillRect/>
          </a:stretch>
        </p:blipFill>
        <p:spPr bwMode="auto">
          <a:xfrm>
            <a:off x="1600200" y="0"/>
            <a:ext cx="5729658" cy="5164038"/>
          </a:xfrm>
          <a:prstGeom prst="rect">
            <a:avLst/>
          </a:prstGeom>
          <a:noFill/>
          <a:ln>
            <a:noFill/>
          </a:ln>
        </p:spPr>
      </p:pic>
    </p:spTree>
    <p:extLst>
      <p:ext uri="{BB962C8B-B14F-4D97-AF65-F5344CB8AC3E}">
        <p14:creationId xmlns:p14="http://schemas.microsoft.com/office/powerpoint/2010/main" val="249843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771550"/>
            <a:ext cx="9144000" cy="576064"/>
          </a:xfrm>
        </p:spPr>
        <p:txBody>
          <a:bodyPr/>
          <a:lstStyle/>
          <a:p>
            <a:r>
              <a:rPr lang="en-US" altLang="ko-KR" dirty="0"/>
              <a:t>You’re Comparing Apples and Orangutans!</a:t>
            </a:r>
            <a:endParaRPr lang="ko-KR" altLang="en-US" dirty="0">
              <a:solidFill>
                <a:schemeClr val="tx1">
                  <a:lumMod val="75000"/>
                  <a:lumOff val="25000"/>
                </a:schemeClr>
              </a:solidFill>
            </a:endParaRPr>
          </a:p>
        </p:txBody>
      </p:sp>
      <p:sp>
        <p:nvSpPr>
          <p:cNvPr id="3" name="Text Placeholder 2"/>
          <p:cNvSpPr>
            <a:spLocks noGrp="1"/>
          </p:cNvSpPr>
          <p:nvPr>
            <p:ph type="body" sz="quarter" idx="11"/>
          </p:nvPr>
        </p:nvSpPr>
        <p:spPr>
          <a:xfrm>
            <a:off x="0" y="1347614"/>
            <a:ext cx="9144000" cy="288032"/>
          </a:xfrm>
        </p:spPr>
        <p:txBody>
          <a:bodyPr/>
          <a:lstStyle/>
          <a:p>
            <a:pPr lvl="0"/>
            <a:r>
              <a:rPr lang="en-US" altLang="ko-KR" dirty="0"/>
              <a:t>Sigh. Yes, Angular is a framework, React is a library.</a:t>
            </a:r>
          </a:p>
        </p:txBody>
      </p:sp>
      <p:sp>
        <p:nvSpPr>
          <p:cNvPr id="4" name="Rectangle 3"/>
          <p:cNvSpPr/>
          <p:nvPr/>
        </p:nvSpPr>
        <p:spPr>
          <a:xfrm>
            <a:off x="1610094" y="1635647"/>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1460562" y="1862203"/>
            <a:ext cx="620778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Choosing between Angular and React is like choosing between buying an off-the-shelf computer and building your own with off-the-shelf parts</a:t>
            </a:r>
          </a:p>
        </p:txBody>
      </p:sp>
    </p:spTree>
    <p:extLst>
      <p:ext uri="{BB962C8B-B14F-4D97-AF65-F5344CB8AC3E}">
        <p14:creationId xmlns:p14="http://schemas.microsoft.com/office/powerpoint/2010/main" val="2915857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411510"/>
            <a:ext cx="9144000" cy="576064"/>
          </a:xfrm>
        </p:spPr>
        <p:txBody>
          <a:bodyPr/>
          <a:lstStyle/>
          <a:p>
            <a:r>
              <a:rPr lang="en-US" altLang="ko-KR" dirty="0"/>
              <a:t>Angular 2 Advantages</a:t>
            </a:r>
            <a:endParaRPr lang="ko-KR" altLang="en-US" dirty="0">
              <a:solidFill>
                <a:schemeClr val="tx1">
                  <a:lumMod val="75000"/>
                  <a:lumOff val="25000"/>
                </a:schemeClr>
              </a:solidFill>
            </a:endParaRPr>
          </a:p>
        </p:txBody>
      </p:sp>
      <p:grpSp>
        <p:nvGrpSpPr>
          <p:cNvPr id="6" name="Group 5"/>
          <p:cNvGrpSpPr/>
          <p:nvPr/>
        </p:nvGrpSpPr>
        <p:grpSpPr>
          <a:xfrm>
            <a:off x="899592" y="1521505"/>
            <a:ext cx="864096" cy="1188088"/>
            <a:chOff x="2391994" y="1635646"/>
            <a:chExt cx="805454" cy="1584088"/>
          </a:xfrm>
        </p:grpSpPr>
        <p:sp>
          <p:nvSpPr>
            <p:cNvPr id="4" name="Rectangle 3"/>
            <p:cNvSpPr/>
            <p:nvPr/>
          </p:nvSpPr>
          <p:spPr>
            <a:xfrm>
              <a:off x="2391994" y="1635646"/>
              <a:ext cx="805454" cy="79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Isosceles Triangle 4"/>
            <p:cNvSpPr/>
            <p:nvPr/>
          </p:nvSpPr>
          <p:spPr>
            <a:xfrm rot="10800000">
              <a:off x="2391994" y="2427734"/>
              <a:ext cx="805454" cy="792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8" name="Group 7"/>
          <p:cNvGrpSpPr/>
          <p:nvPr/>
        </p:nvGrpSpPr>
        <p:grpSpPr>
          <a:xfrm>
            <a:off x="1835696" y="1572510"/>
            <a:ext cx="2664296" cy="716746"/>
            <a:chOff x="496119" y="2469560"/>
            <a:chExt cx="1752190" cy="716746"/>
          </a:xfrm>
          <a:noFill/>
        </p:grpSpPr>
        <p:sp>
          <p:nvSpPr>
            <p:cNvPr id="9" name="TextBox 8"/>
            <p:cNvSpPr txBox="1"/>
            <p:nvPr/>
          </p:nvSpPr>
          <p:spPr>
            <a:xfrm>
              <a:off x="496119" y="2724641"/>
              <a:ext cx="1752190" cy="461665"/>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provides significantly more opinions and functionality out of the </a:t>
              </a:r>
              <a:r>
                <a:rPr lang="en-US" altLang="ko-KR" sz="1200" dirty="0" smtClean="0">
                  <a:solidFill>
                    <a:schemeClr val="tx1">
                      <a:lumMod val="75000"/>
                      <a:lumOff val="25000"/>
                    </a:schemeClr>
                  </a:solidFill>
                  <a:cs typeface="Arial" pitchFamily="34" charset="0"/>
                </a:rPr>
                <a:t>box.</a:t>
              </a:r>
              <a:endParaRPr lang="en-US" altLang="ko-KR" sz="1200" dirty="0">
                <a:solidFill>
                  <a:schemeClr val="tx1">
                    <a:lumMod val="75000"/>
                    <a:lumOff val="25000"/>
                  </a:schemeClr>
                </a:solidFill>
                <a:cs typeface="Arial" pitchFamily="34" charset="0"/>
              </a:endParaRPr>
            </a:p>
          </p:txBody>
        </p:sp>
        <p:sp>
          <p:nvSpPr>
            <p:cNvPr id="10" name="TextBox 9"/>
            <p:cNvSpPr txBox="1"/>
            <p:nvPr/>
          </p:nvSpPr>
          <p:spPr>
            <a:xfrm>
              <a:off x="496119" y="2469560"/>
              <a:ext cx="1752190" cy="307777"/>
            </a:xfrm>
            <a:prstGeom prst="rect">
              <a:avLst/>
            </a:prstGeom>
            <a:noFill/>
          </p:spPr>
          <p:txBody>
            <a:bodyPr wrap="square" rtlCol="0">
              <a:spAutoFit/>
            </a:bodyPr>
            <a:lstStyle/>
            <a:p>
              <a:r>
                <a:rPr lang="en-US" altLang="ko-KR" sz="1400" b="1" dirty="0" smtClean="0">
                  <a:solidFill>
                    <a:schemeClr val="accent2"/>
                  </a:solidFill>
                  <a:cs typeface="Arial" pitchFamily="34" charset="0"/>
                </a:rPr>
                <a:t>Low </a:t>
              </a:r>
              <a:r>
                <a:rPr lang="en-US" altLang="ko-KR" sz="1400" b="1" dirty="0">
                  <a:solidFill>
                    <a:schemeClr val="accent2"/>
                  </a:solidFill>
                  <a:cs typeface="Arial" pitchFamily="34" charset="0"/>
                </a:rPr>
                <a:t>Decision Fatigue</a:t>
              </a:r>
              <a:endParaRPr lang="ko-KR" altLang="en-US" sz="1400" b="1" dirty="0">
                <a:solidFill>
                  <a:schemeClr val="accent2"/>
                </a:solidFill>
                <a:cs typeface="Arial" pitchFamily="34" charset="0"/>
              </a:endParaRPr>
            </a:p>
          </p:txBody>
        </p:sp>
      </p:grpSp>
      <p:sp>
        <p:nvSpPr>
          <p:cNvPr id="11" name="TextBox 10"/>
          <p:cNvSpPr txBox="1"/>
          <p:nvPr/>
        </p:nvSpPr>
        <p:spPr>
          <a:xfrm>
            <a:off x="977080" y="1564253"/>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01</a:t>
            </a:r>
            <a:endParaRPr lang="ko-KR" altLang="en-US" sz="3600" b="1" dirty="0">
              <a:solidFill>
                <a:schemeClr val="bg1"/>
              </a:solidFill>
              <a:cs typeface="Arial" pitchFamily="34" charset="0"/>
            </a:endParaRPr>
          </a:p>
        </p:txBody>
      </p:sp>
      <p:grpSp>
        <p:nvGrpSpPr>
          <p:cNvPr id="12" name="Group 11"/>
          <p:cNvGrpSpPr/>
          <p:nvPr/>
        </p:nvGrpSpPr>
        <p:grpSpPr>
          <a:xfrm>
            <a:off x="4868951" y="1521472"/>
            <a:ext cx="864096" cy="1188088"/>
            <a:chOff x="2391994" y="1635646"/>
            <a:chExt cx="805454" cy="1584088"/>
          </a:xfrm>
          <a:solidFill>
            <a:srgbClr val="98DFBB"/>
          </a:solidFill>
        </p:grpSpPr>
        <p:sp>
          <p:nvSpPr>
            <p:cNvPr id="13" name="Rectangle 12"/>
            <p:cNvSpPr/>
            <p:nvPr/>
          </p:nvSpPr>
          <p:spPr>
            <a:xfrm>
              <a:off x="2391994" y="1635646"/>
              <a:ext cx="805454" cy="79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Isosceles Triangle 13"/>
            <p:cNvSpPr/>
            <p:nvPr/>
          </p:nvSpPr>
          <p:spPr>
            <a:xfrm rot="10800000">
              <a:off x="2391994" y="2427734"/>
              <a:ext cx="805454" cy="792000"/>
            </a:xfrm>
            <a:prstGeom prst="triangle">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15" name="Group 14"/>
          <p:cNvGrpSpPr/>
          <p:nvPr/>
        </p:nvGrpSpPr>
        <p:grpSpPr>
          <a:xfrm>
            <a:off x="5805055" y="1572477"/>
            <a:ext cx="2664296" cy="1086078"/>
            <a:chOff x="496119" y="2469560"/>
            <a:chExt cx="1752190" cy="1086078"/>
          </a:xfrm>
          <a:noFill/>
        </p:grpSpPr>
        <p:sp>
          <p:nvSpPr>
            <p:cNvPr id="16" name="TextBox 15"/>
            <p:cNvSpPr txBox="1"/>
            <p:nvPr/>
          </p:nvSpPr>
          <p:spPr>
            <a:xfrm>
              <a:off x="496119" y="2724641"/>
              <a:ext cx="1752190" cy="830997"/>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While Angular 2 doesn’t require </a:t>
              </a:r>
              <a:r>
                <a:rPr lang="en-US" altLang="ko-KR" sz="1200" dirty="0" err="1">
                  <a:solidFill>
                    <a:schemeClr val="tx1">
                      <a:lumMod val="75000"/>
                      <a:lumOff val="25000"/>
                    </a:schemeClr>
                  </a:solidFill>
                  <a:cs typeface="Arial" pitchFamily="34" charset="0"/>
                </a:rPr>
                <a:t>TypeScript</a:t>
              </a:r>
              <a:r>
                <a:rPr lang="en-US" altLang="ko-KR" sz="1200" dirty="0">
                  <a:solidFill>
                    <a:schemeClr val="tx1">
                      <a:lumMod val="75000"/>
                      <a:lumOff val="25000"/>
                    </a:schemeClr>
                  </a:solidFill>
                  <a:cs typeface="Arial" pitchFamily="34" charset="0"/>
                </a:rPr>
                <a:t>, the Angular core team certainly embraces it and defaults to using </a:t>
              </a:r>
              <a:r>
                <a:rPr lang="en-US" altLang="ko-KR" sz="1200" dirty="0" err="1">
                  <a:solidFill>
                    <a:schemeClr val="tx1">
                      <a:lumMod val="75000"/>
                      <a:lumOff val="25000"/>
                    </a:schemeClr>
                  </a:solidFill>
                  <a:cs typeface="Arial" pitchFamily="34" charset="0"/>
                </a:rPr>
                <a:t>TypeScript</a:t>
              </a:r>
              <a:r>
                <a:rPr lang="en-US" altLang="ko-KR" sz="1200" dirty="0">
                  <a:solidFill>
                    <a:schemeClr val="tx1">
                      <a:lumMod val="75000"/>
                      <a:lumOff val="25000"/>
                    </a:schemeClr>
                  </a:solidFill>
                  <a:cs typeface="Arial" pitchFamily="34" charset="0"/>
                </a:rPr>
                <a:t> in documentation. </a:t>
              </a:r>
            </a:p>
          </p:txBody>
        </p:sp>
        <p:sp>
          <p:nvSpPr>
            <p:cNvPr id="17" name="TextBox 16"/>
            <p:cNvSpPr txBox="1"/>
            <p:nvPr/>
          </p:nvSpPr>
          <p:spPr>
            <a:xfrm>
              <a:off x="496119" y="2469560"/>
              <a:ext cx="1752190" cy="307777"/>
            </a:xfrm>
            <a:prstGeom prst="rect">
              <a:avLst/>
            </a:prstGeom>
            <a:noFill/>
          </p:spPr>
          <p:txBody>
            <a:bodyPr wrap="square" rtlCol="0">
              <a:spAutoFit/>
            </a:bodyPr>
            <a:lstStyle/>
            <a:p>
              <a:r>
                <a:rPr lang="en-US" altLang="ko-KR" sz="1400" b="1" dirty="0" err="1" smtClean="0">
                  <a:solidFill>
                    <a:schemeClr val="accent3"/>
                  </a:solidFill>
                  <a:cs typeface="Arial" pitchFamily="34" charset="0"/>
                </a:rPr>
                <a:t>TypeScript</a:t>
              </a:r>
              <a:r>
                <a:rPr lang="en-US" altLang="ko-KR" sz="1400" b="1" dirty="0" smtClean="0">
                  <a:solidFill>
                    <a:schemeClr val="accent3"/>
                  </a:solidFill>
                  <a:cs typeface="Arial" pitchFamily="34" charset="0"/>
                </a:rPr>
                <a:t> </a:t>
              </a:r>
              <a:r>
                <a:rPr lang="en-US" altLang="ko-KR" sz="1400" b="1" dirty="0">
                  <a:solidFill>
                    <a:schemeClr val="accent3"/>
                  </a:solidFill>
                  <a:cs typeface="Arial" pitchFamily="34" charset="0"/>
                </a:rPr>
                <a:t>= Clear Path</a:t>
              </a:r>
              <a:endParaRPr lang="ko-KR" altLang="en-US" sz="1400" b="1" dirty="0">
                <a:solidFill>
                  <a:schemeClr val="accent3"/>
                </a:solidFill>
                <a:cs typeface="Arial" pitchFamily="34" charset="0"/>
              </a:endParaRPr>
            </a:p>
          </p:txBody>
        </p:sp>
      </p:grpSp>
      <p:sp>
        <p:nvSpPr>
          <p:cNvPr id="18" name="TextBox 17"/>
          <p:cNvSpPr txBox="1"/>
          <p:nvPr/>
        </p:nvSpPr>
        <p:spPr>
          <a:xfrm>
            <a:off x="4946439" y="156422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02</a:t>
            </a:r>
            <a:endParaRPr lang="ko-KR" altLang="en-US" sz="3600" b="1" dirty="0">
              <a:solidFill>
                <a:schemeClr val="bg1"/>
              </a:solidFill>
              <a:cs typeface="Arial" pitchFamily="34" charset="0"/>
            </a:endParaRPr>
          </a:p>
        </p:txBody>
      </p:sp>
      <p:grpSp>
        <p:nvGrpSpPr>
          <p:cNvPr id="19" name="Group 18"/>
          <p:cNvGrpSpPr/>
          <p:nvPr/>
        </p:nvGrpSpPr>
        <p:grpSpPr>
          <a:xfrm>
            <a:off x="899592" y="3213682"/>
            <a:ext cx="864096" cy="1188088"/>
            <a:chOff x="2391994" y="1635646"/>
            <a:chExt cx="805454" cy="1584088"/>
          </a:xfrm>
          <a:solidFill>
            <a:srgbClr val="F8B2A3"/>
          </a:solidFill>
        </p:grpSpPr>
        <p:sp>
          <p:nvSpPr>
            <p:cNvPr id="20" name="Rectangle 19"/>
            <p:cNvSpPr/>
            <p:nvPr/>
          </p:nvSpPr>
          <p:spPr>
            <a:xfrm>
              <a:off x="2391994" y="1635646"/>
              <a:ext cx="80545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Isosceles Triangle 20"/>
            <p:cNvSpPr/>
            <p:nvPr/>
          </p:nvSpPr>
          <p:spPr>
            <a:xfrm rot="10800000">
              <a:off x="2391994" y="2427734"/>
              <a:ext cx="805454" cy="792000"/>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2" name="Group 21"/>
          <p:cNvGrpSpPr/>
          <p:nvPr/>
        </p:nvGrpSpPr>
        <p:grpSpPr>
          <a:xfrm>
            <a:off x="1835696" y="3264687"/>
            <a:ext cx="2664296" cy="1086078"/>
            <a:chOff x="496119" y="2469560"/>
            <a:chExt cx="1752190" cy="1086078"/>
          </a:xfrm>
          <a:noFill/>
        </p:grpSpPr>
        <p:sp>
          <p:nvSpPr>
            <p:cNvPr id="23" name="TextBox 22"/>
            <p:cNvSpPr txBox="1"/>
            <p:nvPr/>
          </p:nvSpPr>
          <p:spPr>
            <a:xfrm>
              <a:off x="496119" y="2724641"/>
              <a:ext cx="1752190" cy="830997"/>
            </a:xfrm>
            <a:prstGeom prst="rect">
              <a:avLst/>
            </a:prstGeom>
            <a:grpFill/>
          </p:spPr>
          <p:txBody>
            <a:bodyPr wrap="square" rtlCol="0">
              <a:spAutoFit/>
            </a:bodyPr>
            <a:lstStyle/>
            <a:p>
              <a:r>
                <a:rPr lang="en-US" altLang="ko-KR" sz="1200" dirty="0" smtClean="0">
                  <a:solidFill>
                    <a:schemeClr val="tx1">
                      <a:lumMod val="75000"/>
                      <a:lumOff val="25000"/>
                    </a:schemeClr>
                  </a:solidFill>
                  <a:cs typeface="Arial" pitchFamily="34" charset="0"/>
                </a:rPr>
                <a:t>As </a:t>
              </a:r>
              <a:r>
                <a:rPr lang="en-US" altLang="ko-KR" sz="1200" dirty="0">
                  <a:solidFill>
                    <a:schemeClr val="tx1">
                      <a:lumMod val="75000"/>
                      <a:lumOff val="25000"/>
                    </a:schemeClr>
                  </a:solidFill>
                  <a:cs typeface="Arial" pitchFamily="34" charset="0"/>
                </a:rPr>
                <a:t>a full framework, when you choose Angular, you can trust a single team to make careful decisions about the future. </a:t>
              </a:r>
            </a:p>
          </p:txBody>
        </p:sp>
        <p:sp>
          <p:nvSpPr>
            <p:cNvPr id="24" name="TextBox 23"/>
            <p:cNvSpPr txBox="1"/>
            <p:nvPr/>
          </p:nvSpPr>
          <p:spPr>
            <a:xfrm>
              <a:off x="496119" y="2469560"/>
              <a:ext cx="1752190" cy="307777"/>
            </a:xfrm>
            <a:prstGeom prst="rect">
              <a:avLst/>
            </a:prstGeom>
            <a:noFill/>
          </p:spPr>
          <p:txBody>
            <a:bodyPr wrap="square" rtlCol="0">
              <a:spAutoFit/>
            </a:bodyPr>
            <a:lstStyle/>
            <a:p>
              <a:r>
                <a:rPr lang="en-US" altLang="ko-KR" sz="1400" b="1" dirty="0" smtClean="0">
                  <a:solidFill>
                    <a:schemeClr val="accent1"/>
                  </a:solidFill>
                  <a:cs typeface="Arial" pitchFamily="34" charset="0"/>
                </a:rPr>
                <a:t>Reduced </a:t>
              </a:r>
              <a:r>
                <a:rPr lang="en-US" altLang="ko-KR" sz="1400" b="1" dirty="0">
                  <a:solidFill>
                    <a:schemeClr val="accent1"/>
                  </a:solidFill>
                  <a:cs typeface="Arial" pitchFamily="34" charset="0"/>
                </a:rPr>
                <a:t>Churn</a:t>
              </a:r>
              <a:endParaRPr lang="ko-KR" altLang="en-US" sz="1400" b="1" dirty="0">
                <a:solidFill>
                  <a:schemeClr val="accent1"/>
                </a:solidFill>
                <a:cs typeface="Arial" pitchFamily="34" charset="0"/>
              </a:endParaRPr>
            </a:p>
          </p:txBody>
        </p:sp>
      </p:grpSp>
      <p:sp>
        <p:nvSpPr>
          <p:cNvPr id="25" name="TextBox 24"/>
          <p:cNvSpPr txBox="1"/>
          <p:nvPr/>
        </p:nvSpPr>
        <p:spPr>
          <a:xfrm>
            <a:off x="977080" y="3256430"/>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03</a:t>
            </a:r>
            <a:endParaRPr lang="ko-KR" altLang="en-US" sz="3600" b="1" dirty="0">
              <a:solidFill>
                <a:schemeClr val="bg1"/>
              </a:solidFill>
              <a:cs typeface="Arial" pitchFamily="34" charset="0"/>
            </a:endParaRPr>
          </a:p>
        </p:txBody>
      </p:sp>
      <p:grpSp>
        <p:nvGrpSpPr>
          <p:cNvPr id="26" name="Group 25"/>
          <p:cNvGrpSpPr/>
          <p:nvPr/>
        </p:nvGrpSpPr>
        <p:grpSpPr>
          <a:xfrm>
            <a:off x="4868951" y="3213649"/>
            <a:ext cx="864096" cy="1188088"/>
            <a:chOff x="2391994" y="1635646"/>
            <a:chExt cx="805454" cy="1584088"/>
          </a:xfrm>
          <a:solidFill>
            <a:srgbClr val="A4B4EA"/>
          </a:solidFill>
        </p:grpSpPr>
        <p:sp>
          <p:nvSpPr>
            <p:cNvPr id="27" name="Rectangle 26"/>
            <p:cNvSpPr/>
            <p:nvPr/>
          </p:nvSpPr>
          <p:spPr>
            <a:xfrm>
              <a:off x="2391994" y="1635646"/>
              <a:ext cx="805454" cy="79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Isosceles Triangle 27"/>
            <p:cNvSpPr/>
            <p:nvPr/>
          </p:nvSpPr>
          <p:spPr>
            <a:xfrm rot="10800000">
              <a:off x="2391994" y="2427734"/>
              <a:ext cx="805454" cy="792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29" name="Group 28"/>
          <p:cNvGrpSpPr/>
          <p:nvPr/>
        </p:nvGrpSpPr>
        <p:grpSpPr>
          <a:xfrm>
            <a:off x="5805055" y="3264654"/>
            <a:ext cx="2664296" cy="1290221"/>
            <a:chOff x="496119" y="2469560"/>
            <a:chExt cx="1752190" cy="1290221"/>
          </a:xfrm>
          <a:noFill/>
        </p:grpSpPr>
        <p:sp>
          <p:nvSpPr>
            <p:cNvPr id="30" name="TextBox 29"/>
            <p:cNvSpPr txBox="1"/>
            <p:nvPr/>
          </p:nvSpPr>
          <p:spPr>
            <a:xfrm>
              <a:off x="496119" y="2928784"/>
              <a:ext cx="1752190" cy="830997"/>
            </a:xfrm>
            <a:prstGeom prst="rect">
              <a:avLst/>
            </a:prstGeom>
            <a:grpFill/>
          </p:spPr>
          <p:txBody>
            <a:bodyPr wrap="square" rtlCol="0">
              <a:spAutoFit/>
            </a:bodyPr>
            <a:lstStyle/>
            <a:p>
              <a:r>
                <a:rPr lang="en-US" altLang="ko-KR" sz="1200" dirty="0">
                  <a:solidFill>
                    <a:schemeClr val="tx1">
                      <a:lumMod val="75000"/>
                      <a:lumOff val="25000"/>
                    </a:schemeClr>
                  </a:solidFill>
                  <a:cs typeface="Arial" pitchFamily="34" charset="0"/>
                </a:rPr>
                <a:t>Angular 2’s templates store markup in a string or in separate HTML files</a:t>
              </a:r>
              <a:r>
                <a:rPr lang="en-US" altLang="ko-KR" sz="1200" dirty="0" smtClean="0">
                  <a:solidFill>
                    <a:schemeClr val="tx1">
                      <a:lumMod val="75000"/>
                      <a:lumOff val="25000"/>
                    </a:schemeClr>
                  </a:solidFill>
                  <a:cs typeface="Arial" pitchFamily="34" charset="0"/>
                </a:rPr>
                <a:t>.</a:t>
              </a:r>
              <a:br>
                <a:rPr lang="en-US" altLang="ko-KR" sz="1200" dirty="0" smtClean="0">
                  <a:solidFill>
                    <a:schemeClr val="tx1">
                      <a:lumMod val="75000"/>
                      <a:lumOff val="25000"/>
                    </a:schemeClr>
                  </a:solidFill>
                  <a:cs typeface="Arial" pitchFamily="34" charset="0"/>
                </a:rPr>
              </a:br>
              <a:r>
                <a:rPr lang="en-US" altLang="ko-KR" sz="1200" dirty="0" smtClean="0">
                  <a:solidFill>
                    <a:schemeClr val="tx1">
                      <a:lumMod val="75000"/>
                      <a:lumOff val="25000"/>
                    </a:schemeClr>
                  </a:solidFill>
                  <a:cs typeface="Arial" pitchFamily="34" charset="0"/>
                </a:rPr>
                <a:t>Angular </a:t>
              </a:r>
              <a:r>
                <a:rPr lang="en-US" altLang="ko-KR" sz="1200" dirty="0">
                  <a:solidFill>
                    <a:schemeClr val="tx1">
                      <a:lumMod val="75000"/>
                      <a:lumOff val="25000"/>
                    </a:schemeClr>
                  </a:solidFill>
                  <a:cs typeface="Arial" pitchFamily="34" charset="0"/>
                </a:rPr>
                <a:t>2’s design embraces the web component’s standard.</a:t>
              </a:r>
            </a:p>
          </p:txBody>
        </p:sp>
        <p:sp>
          <p:nvSpPr>
            <p:cNvPr id="31" name="TextBox 30"/>
            <p:cNvSpPr txBox="1"/>
            <p:nvPr/>
          </p:nvSpPr>
          <p:spPr>
            <a:xfrm>
              <a:off x="496119" y="2469560"/>
              <a:ext cx="1752190" cy="523220"/>
            </a:xfrm>
            <a:prstGeom prst="rect">
              <a:avLst/>
            </a:prstGeom>
            <a:noFill/>
          </p:spPr>
          <p:txBody>
            <a:bodyPr wrap="square" rtlCol="0">
              <a:spAutoFit/>
            </a:bodyPr>
            <a:lstStyle/>
            <a:p>
              <a:r>
                <a:rPr lang="en-US" altLang="ko-KR" sz="1400" b="1" dirty="0" smtClean="0">
                  <a:solidFill>
                    <a:schemeClr val="accent4"/>
                  </a:solidFill>
                  <a:cs typeface="Arial" pitchFamily="34" charset="0"/>
                </a:rPr>
                <a:t>Broad </a:t>
              </a:r>
              <a:r>
                <a:rPr lang="en-US" altLang="ko-KR" sz="1400" b="1" dirty="0">
                  <a:solidFill>
                    <a:schemeClr val="accent4"/>
                  </a:solidFill>
                  <a:cs typeface="Arial" pitchFamily="34" charset="0"/>
                </a:rPr>
                <a:t>Tooling </a:t>
              </a:r>
              <a:r>
                <a:rPr lang="en-US" altLang="ko-KR" sz="1400" b="1" dirty="0" smtClean="0">
                  <a:solidFill>
                    <a:schemeClr val="accent4"/>
                  </a:solidFill>
                  <a:cs typeface="Arial" pitchFamily="34" charset="0"/>
                </a:rPr>
                <a:t>Support &amp; Web component friendly</a:t>
              </a:r>
              <a:endParaRPr lang="ko-KR" altLang="en-US" sz="1400" b="1" dirty="0">
                <a:solidFill>
                  <a:schemeClr val="accent4"/>
                </a:solidFill>
                <a:cs typeface="Arial" pitchFamily="34" charset="0"/>
              </a:endParaRPr>
            </a:p>
          </p:txBody>
        </p:sp>
      </p:grpSp>
      <p:sp>
        <p:nvSpPr>
          <p:cNvPr id="32" name="TextBox 31"/>
          <p:cNvSpPr txBox="1"/>
          <p:nvPr/>
        </p:nvSpPr>
        <p:spPr>
          <a:xfrm>
            <a:off x="4946439" y="3256397"/>
            <a:ext cx="709121" cy="646331"/>
          </a:xfrm>
          <a:prstGeom prst="rect">
            <a:avLst/>
          </a:prstGeom>
          <a:noFill/>
        </p:spPr>
        <p:txBody>
          <a:bodyPr wrap="square" rtlCol="0">
            <a:spAutoFit/>
          </a:bodyPr>
          <a:lstStyle/>
          <a:p>
            <a:pPr algn="ctr"/>
            <a:r>
              <a:rPr lang="en-US" altLang="ko-KR" sz="3600" b="1" dirty="0">
                <a:solidFill>
                  <a:schemeClr val="bg1"/>
                </a:solidFill>
                <a:cs typeface="Arial" pitchFamily="34" charset="0"/>
              </a:rPr>
              <a:t>04</a:t>
            </a:r>
            <a:endParaRPr lang="ko-KR" altLang="en-US" sz="3600" b="1" dirty="0">
              <a:solidFill>
                <a:schemeClr val="bg1"/>
              </a:solidFill>
              <a:cs typeface="Arial" pitchFamily="34" charset="0"/>
            </a:endParaRPr>
          </a:p>
        </p:txBody>
      </p:sp>
    </p:spTree>
    <p:extLst>
      <p:ext uri="{BB962C8B-B14F-4D97-AF65-F5344CB8AC3E}">
        <p14:creationId xmlns:p14="http://schemas.microsoft.com/office/powerpoint/2010/main" val="3239406661"/>
      </p:ext>
    </p:extLst>
  </p:cSld>
  <p:clrMapOvr>
    <a:masterClrMapping/>
  </p:clrMapOvr>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5094</TotalTime>
  <Words>1905</Words>
  <Application>Microsoft Office PowerPoint</Application>
  <PresentationFormat>On-screen Show (16:9)</PresentationFormat>
  <Paragraphs>211</Paragraphs>
  <Slides>38</Slides>
  <Notes>11</Notes>
  <HiddenSlides>0</HiddenSlides>
  <MMClips>0</MMClip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Nhan Thai Duc Thanh</cp:lastModifiedBy>
  <cp:revision>197</cp:revision>
  <dcterms:created xsi:type="dcterms:W3CDTF">2016-12-05T23:26:54Z</dcterms:created>
  <dcterms:modified xsi:type="dcterms:W3CDTF">2019-11-13T10:15:32Z</dcterms:modified>
</cp:coreProperties>
</file>